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customXml/itemProps13.xml" ContentType="application/vnd.openxmlformats-officedocument.customXmlProperties+xml"/>
  <Override PartName="/customXml/itemProps24.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customXml/itemProps31.xml" ContentType="application/vnd.openxmlformats-officedocument.customXmlProperti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customXml/itemProps20.xml" ContentType="application/vnd.openxmlformats-officedocument.customXmlProperties+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customXml/itemProps6.xml" ContentType="application/vnd.openxmlformats-officedocument.customXmlProperties+xml"/>
  <Override PartName="/customXml/itemProps29.xml" ContentType="application/vnd.openxmlformats-officedocument.customXmlProperties+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ngesInfos/changesInfo1.xml" ContentType="application/vnd.ms-powerpoint.changesinfo+xml"/>
  <Override PartName="/customXml/itemProps4.xml" ContentType="application/vnd.openxmlformats-officedocument.customXmlProperties+xml"/>
  <Override PartName="/customXml/itemProps18.xml" ContentType="application/vnd.openxmlformats-officedocument.customXmlProperties+xml"/>
  <Override PartName="/customXml/itemProps27.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customXml/itemProps16.xml" ContentType="application/vnd.openxmlformats-officedocument.customXmlProperties+xml"/>
  <Override PartName="/customXml/itemProps25.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customXml/itemProps14.xml" ContentType="application/vnd.openxmlformats-officedocument.customXmlProperties+xml"/>
  <Override PartName="/customXml/itemProps23.xml" ContentType="application/vnd.openxmlformats-officedocument.customXmlProperties+xml"/>
  <Override PartName="/customXml/itemProps3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diagrams/drawing1.xml" ContentType="application/vnd.ms-office.drawingml.diagramDrawing+xml"/>
  <Override PartName="/ppt/revisionInfo.xml" ContentType="application/vnd.ms-powerpoint.revisioninfo+xml"/>
  <Override PartName="/customXml/itemProps12.xml" ContentType="application/vnd.openxmlformats-officedocument.customXmlProperties+xml"/>
  <Override PartName="/customXml/itemProps21.xml" ContentType="application/vnd.openxmlformats-officedocument.customXmlProperties+xml"/>
  <Override PartName="/customXml/itemProps30.xml" ContentType="application/vnd.openxmlformats-officedocument.customXmlProperti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customXml/itemProps10.xml" ContentType="application/vnd.openxmlformats-officedocument.customXmlProperties+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customXml/itemProps9.xml" ContentType="application/vnd.openxmlformats-officedocument.customXmlPropertie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customXml/itemProps7.xml" ContentType="application/vnd.openxmlformats-officedocument.customXmlProperties+xml"/>
  <Override PartName="/ppt/notesSlides/notesSlide6.xml" ContentType="application/vnd.openxmlformats-officedocument.presentationml.notesSlide+xml"/>
  <Override PartName="/customXml/itemProps5.xml" ContentType="application/vnd.openxmlformats-officedocument.customXmlProperties+xml"/>
  <Override PartName="/customXml/itemProps17.xml" ContentType="application/vnd.openxmlformats-officedocument.customXmlProperties+xml"/>
  <Override PartName="/customXml/itemProps19.xml" ContentType="application/vnd.openxmlformats-officedocument.customXmlProperties+xml"/>
  <Override PartName="/customXml/itemProps28.xml" ContentType="application/vnd.openxmlformats-officedocument.customXmlProperties+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3.xml" ContentType="application/vnd.openxmlformats-officedocument.customXmlProperties+xml"/>
  <Override PartName="/customXml/itemProps15.xml" ContentType="application/vnd.openxmlformats-officedocument.customXmlProperties+xml"/>
  <Override PartName="/customXml/itemProps26.xml" ContentType="application/vnd.openxmlformats-officedocument.customXmlProperties+xml"/>
  <Override PartName="/ppt/slides/slide6.xml" ContentType="application/vnd.openxmlformats-officedocument.presentationml.slide+xml"/>
  <Override PartName="/ppt/diagrams/colors1.xml" ContentType="application/vnd.openxmlformats-officedocument.drawingml.diagramColors+xml"/>
  <Override PartName="/customXml/itemProps3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customXml/itemProps11.xml" ContentType="application/vnd.openxmlformats-officedocument.customXmlProperties+xml"/>
  <Override PartName="/customXml/itemProps22.xml" ContentType="application/vnd.openxmlformats-officedocument.customXmlProperties+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customXml/itemProps8.xml" ContentType="application/vnd.openxmlformats-officedocument.customXmlPropertie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4"/>
  </p:sldMasterIdLst>
  <p:notesMasterIdLst>
    <p:notesMasterId r:id="rId68"/>
  </p:notesMasterIdLst>
  <p:sldIdLst>
    <p:sldId id="263" r:id="rId35"/>
    <p:sldId id="264" r:id="rId36"/>
    <p:sldId id="266" r:id="rId37"/>
    <p:sldId id="272" r:id="rId38"/>
    <p:sldId id="273" r:id="rId39"/>
    <p:sldId id="312" r:id="rId40"/>
    <p:sldId id="277" r:id="rId41"/>
    <p:sldId id="276" r:id="rId42"/>
    <p:sldId id="313" r:id="rId43"/>
    <p:sldId id="303" r:id="rId44"/>
    <p:sldId id="281" r:id="rId45"/>
    <p:sldId id="286" r:id="rId46"/>
    <p:sldId id="297" r:id="rId47"/>
    <p:sldId id="314" r:id="rId48"/>
    <p:sldId id="316" r:id="rId49"/>
    <p:sldId id="317" r:id="rId50"/>
    <p:sldId id="318" r:id="rId51"/>
    <p:sldId id="315" r:id="rId52"/>
    <p:sldId id="319" r:id="rId53"/>
    <p:sldId id="321" r:id="rId54"/>
    <p:sldId id="291" r:id="rId55"/>
    <p:sldId id="287" r:id="rId56"/>
    <p:sldId id="290" r:id="rId57"/>
    <p:sldId id="309" r:id="rId58"/>
    <p:sldId id="300" r:id="rId59"/>
    <p:sldId id="301" r:id="rId60"/>
    <p:sldId id="308" r:id="rId61"/>
    <p:sldId id="305" r:id="rId62"/>
    <p:sldId id="302" r:id="rId63"/>
    <p:sldId id="310" r:id="rId64"/>
    <p:sldId id="298" r:id="rId65"/>
    <p:sldId id="292" r:id="rId66"/>
    <p:sldId id="311" r:id="rId67"/>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40">
          <p15:clr>
            <a:srgbClr val="A4A3A4"/>
          </p15:clr>
        </p15:guide>
        <p15:guide id="2" pos="576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6575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5C876-0336-411F-A9B0-E81BBA8D71EA}" v="11" dt="2024-05-10T12:14:29.243"/>
    <p1510:client id="{8C4956CE-A872-4123-907A-892B26817D32}" v="283" dt="2024-05-10T15:51:26.340"/>
    <p1510:client id="{EB8B73C1-BB8C-424A-B5D8-AE1006C08449}" v="17" dt="2024-05-10T13:40:26.567"/>
    <p1510:client id="{FA9F800D-C15A-40B4-8546-C648FB9D78E0}" v="372" dt="2024-05-10T11:50:50.693"/>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horzBarState="maximized">
    <p:restoredLeft sz="15987" autoAdjust="0"/>
    <p:restoredTop sz="94660"/>
  </p:normalViewPr>
  <p:slideViewPr>
    <p:cSldViewPr snapToGrid="0">
      <p:cViewPr>
        <p:scale>
          <a:sx n="50" d="100"/>
          <a:sy n="50" d="100"/>
        </p:scale>
        <p:origin x="-931" y="-96"/>
      </p:cViewPr>
      <p:guideLst>
        <p:guide orient="horz" pos="3240"/>
        <p:guide pos="5760"/>
      </p:guideLst>
    </p:cSldViewPr>
  </p:slideViewPr>
  <p:notesTextViewPr>
    <p:cViewPr>
      <p:scale>
        <a:sx n="1" d="1"/>
        <a:sy n="1" d="1"/>
      </p:scale>
      <p:origin x="0" y="0"/>
    </p:cViewPr>
  </p:notesTextViewPr>
  <p:sorterViewPr>
    <p:cViewPr>
      <p:scale>
        <a:sx n="66" d="100"/>
        <a:sy n="66" d="100"/>
      </p:scale>
      <p:origin x="0" y="571"/>
    </p:cViewPr>
  </p:sorterViewPr>
  <p:notesViewPr>
    <p:cSldViewPr snapToGrid="0">
      <p:cViewPr>
        <p:scale>
          <a:sx n="80" d="100"/>
          <a:sy n="80" d="100"/>
        </p:scale>
        <p:origin x="-2832" y="12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5.xml"/><Relationship Id="rId21" Type="http://schemas.openxmlformats.org/officeDocument/2006/relationships/customXml" Target="../customXml/item21.xml"/><Relationship Id="rId34" Type="http://schemas.openxmlformats.org/officeDocument/2006/relationships/slideMaster" Target="slideMasters/slideMaster1.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slide" Target="slides/slide29.xml"/><Relationship Id="rId68" Type="http://schemas.openxmlformats.org/officeDocument/2006/relationships/notesMaster" Target="notesMasters/notesMaster1.xml"/><Relationship Id="rId76"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61" Type="http://schemas.openxmlformats.org/officeDocument/2006/relationships/slide" Target="slides/slide27.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1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customXml" Target="../customXml/item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viewProps" Target="viewProp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ís Ferrarini" userId="1f8ed213abeda30b" providerId="Windows Live" clId="Web-{FA9F800D-C15A-40B4-8546-C648FB9D78E0}"/>
    <pc:docChg chg="addSld modSld sldOrd">
      <pc:chgData name="Thaís Ferrarini" userId="1f8ed213abeda30b" providerId="Windows Live" clId="Web-{FA9F800D-C15A-40B4-8546-C648FB9D78E0}" dt="2024-05-10T11:50:50.693" v="359" actId="20577"/>
      <pc:docMkLst>
        <pc:docMk/>
      </pc:docMkLst>
      <pc:sldChg chg="modSp">
        <pc:chgData name="Thaís Ferrarini" userId="1f8ed213abeda30b" providerId="Windows Live" clId="Web-{FA9F800D-C15A-40B4-8546-C648FB9D78E0}" dt="2024-05-10T11:18:07.359" v="8" actId="20577"/>
        <pc:sldMkLst>
          <pc:docMk/>
          <pc:sldMk cId="3341353740" sldId="272"/>
        </pc:sldMkLst>
        <pc:spChg chg="mod">
          <ac:chgData name="Thaís Ferrarini" userId="1f8ed213abeda30b" providerId="Windows Live" clId="Web-{FA9F800D-C15A-40B4-8546-C648FB9D78E0}" dt="2024-05-10T11:18:07.359" v="8" actId="20577"/>
          <ac:spMkLst>
            <pc:docMk/>
            <pc:sldMk cId="3341353740" sldId="272"/>
            <ac:spMk id="8" creationId="{305E9F6B-5578-0504-AFFA-ADA95907F633}"/>
          </ac:spMkLst>
        </pc:spChg>
      </pc:sldChg>
      <pc:sldChg chg="modSp">
        <pc:chgData name="Thaís Ferrarini" userId="1f8ed213abeda30b" providerId="Windows Live" clId="Web-{FA9F800D-C15A-40B4-8546-C648FB9D78E0}" dt="2024-05-10T11:31:41.712" v="166" actId="20577"/>
        <pc:sldMkLst>
          <pc:docMk/>
          <pc:sldMk cId="3341353740" sldId="292"/>
        </pc:sldMkLst>
        <pc:spChg chg="mod">
          <ac:chgData name="Thaís Ferrarini" userId="1f8ed213abeda30b" providerId="Windows Live" clId="Web-{FA9F800D-C15A-40B4-8546-C648FB9D78E0}" dt="2024-05-10T11:31:41.712" v="166" actId="20577"/>
          <ac:spMkLst>
            <pc:docMk/>
            <pc:sldMk cId="3341353740" sldId="292"/>
            <ac:spMk id="8" creationId="{305E9F6B-5578-0504-AFFA-ADA95907F633}"/>
          </ac:spMkLst>
        </pc:spChg>
      </pc:sldChg>
      <pc:sldChg chg="modSp">
        <pc:chgData name="Thaís Ferrarini" userId="1f8ed213abeda30b" providerId="Windows Live" clId="Web-{FA9F800D-C15A-40B4-8546-C648FB9D78E0}" dt="2024-05-10T11:31:45.009" v="167" actId="20577"/>
        <pc:sldMkLst>
          <pc:docMk/>
          <pc:sldMk cId="0" sldId="298"/>
        </pc:sldMkLst>
        <pc:spChg chg="mod">
          <ac:chgData name="Thaís Ferrarini" userId="1f8ed213abeda30b" providerId="Windows Live" clId="Web-{FA9F800D-C15A-40B4-8546-C648FB9D78E0}" dt="2024-05-10T11:31:45.009" v="167" actId="20577"/>
          <ac:spMkLst>
            <pc:docMk/>
            <pc:sldMk cId="0" sldId="298"/>
            <ac:spMk id="3" creationId="{00000000-0000-0000-0000-000000000000}"/>
          </ac:spMkLst>
        </pc:spChg>
      </pc:sldChg>
      <pc:sldChg chg="modSp">
        <pc:chgData name="Thaís Ferrarini" userId="1f8ed213abeda30b" providerId="Windows Live" clId="Web-{FA9F800D-C15A-40B4-8546-C648FB9D78E0}" dt="2024-05-10T11:21:17.789" v="17" actId="20577"/>
        <pc:sldMkLst>
          <pc:docMk/>
          <pc:sldMk cId="3341353740" sldId="300"/>
        </pc:sldMkLst>
        <pc:spChg chg="mod">
          <ac:chgData name="Thaís Ferrarini" userId="1f8ed213abeda30b" providerId="Windows Live" clId="Web-{FA9F800D-C15A-40B4-8546-C648FB9D78E0}" dt="2024-05-10T11:21:17.789" v="17" actId="20577"/>
          <ac:spMkLst>
            <pc:docMk/>
            <pc:sldMk cId="3341353740" sldId="300"/>
            <ac:spMk id="9" creationId="{00000000-0000-0000-0000-000000000000}"/>
          </ac:spMkLst>
        </pc:spChg>
        <pc:graphicFrameChg chg="mod modGraphic">
          <ac:chgData name="Thaís Ferrarini" userId="1f8ed213abeda30b" providerId="Windows Live" clId="Web-{FA9F800D-C15A-40B4-8546-C648FB9D78E0}" dt="2024-05-10T11:20:23.880" v="16" actId="1076"/>
          <ac:graphicFrameMkLst>
            <pc:docMk/>
            <pc:sldMk cId="3341353740" sldId="300"/>
            <ac:graphicFrameMk id="7" creationId="{00000000-0000-0000-0000-000000000000}"/>
          </ac:graphicFrameMkLst>
        </pc:graphicFrameChg>
      </pc:sldChg>
      <pc:sldChg chg="delSp modSp add replId">
        <pc:chgData name="Thaís Ferrarini" userId="1f8ed213abeda30b" providerId="Windows Live" clId="Web-{FA9F800D-C15A-40B4-8546-C648FB9D78E0}" dt="2024-05-10T11:32:24.479" v="185" actId="20577"/>
        <pc:sldMkLst>
          <pc:docMk/>
          <pc:sldMk cId="3039595279" sldId="301"/>
        </pc:sldMkLst>
        <pc:spChg chg="mod">
          <ac:chgData name="Thaís Ferrarini" userId="1f8ed213abeda30b" providerId="Windows Live" clId="Web-{FA9F800D-C15A-40B4-8546-C648FB9D78E0}" dt="2024-05-10T11:32:02.166" v="177" actId="20577"/>
          <ac:spMkLst>
            <pc:docMk/>
            <pc:sldMk cId="3039595279" sldId="301"/>
            <ac:spMk id="2" creationId="{00000000-0000-0000-0000-000000000000}"/>
          </ac:spMkLst>
        </pc:spChg>
        <pc:spChg chg="del">
          <ac:chgData name="Thaís Ferrarini" userId="1f8ed213abeda30b" providerId="Windows Live" clId="Web-{FA9F800D-C15A-40B4-8546-C648FB9D78E0}" dt="2024-05-10T11:32:10.557" v="178"/>
          <ac:spMkLst>
            <pc:docMk/>
            <pc:sldMk cId="3039595279" sldId="301"/>
            <ac:spMk id="5" creationId="{305E9F6B-5578-0504-AFFA-ADA95907F633}"/>
          </ac:spMkLst>
        </pc:spChg>
        <pc:spChg chg="mod">
          <ac:chgData name="Thaís Ferrarini" userId="1f8ed213abeda30b" providerId="Windows Live" clId="Web-{FA9F800D-C15A-40B4-8546-C648FB9D78E0}" dt="2024-05-10T11:32:16.010" v="179" actId="20577"/>
          <ac:spMkLst>
            <pc:docMk/>
            <pc:sldMk cId="3039595279" sldId="301"/>
            <ac:spMk id="8" creationId="{305E9F6B-5578-0504-AFFA-ADA95907F633}"/>
          </ac:spMkLst>
        </pc:spChg>
        <pc:spChg chg="mod">
          <ac:chgData name="Thaís Ferrarini" userId="1f8ed213abeda30b" providerId="Windows Live" clId="Web-{FA9F800D-C15A-40B4-8546-C648FB9D78E0}" dt="2024-05-10T11:32:20.135" v="181" actId="20577"/>
          <ac:spMkLst>
            <pc:docMk/>
            <pc:sldMk cId="3039595279" sldId="301"/>
            <ac:spMk id="11" creationId="{00000000-0000-0000-0000-000000000000}"/>
          </ac:spMkLst>
        </pc:spChg>
        <pc:spChg chg="mod">
          <ac:chgData name="Thaís Ferrarini" userId="1f8ed213abeda30b" providerId="Windows Live" clId="Web-{FA9F800D-C15A-40B4-8546-C648FB9D78E0}" dt="2024-05-10T11:32:22.229" v="183" actId="20577"/>
          <ac:spMkLst>
            <pc:docMk/>
            <pc:sldMk cId="3039595279" sldId="301"/>
            <ac:spMk id="13" creationId="{00000000-0000-0000-0000-000000000000}"/>
          </ac:spMkLst>
        </pc:spChg>
        <pc:spChg chg="mod">
          <ac:chgData name="Thaís Ferrarini" userId="1f8ed213abeda30b" providerId="Windows Live" clId="Web-{FA9F800D-C15A-40B4-8546-C648FB9D78E0}" dt="2024-05-10T11:32:24.479" v="185" actId="20577"/>
          <ac:spMkLst>
            <pc:docMk/>
            <pc:sldMk cId="3039595279" sldId="301"/>
            <ac:spMk id="16" creationId="{00000000-0000-0000-0000-000000000000}"/>
          </ac:spMkLst>
        </pc:spChg>
      </pc:sldChg>
      <pc:sldChg chg="delSp modSp add ord replId">
        <pc:chgData name="Thaís Ferrarini" userId="1f8ed213abeda30b" providerId="Windows Live" clId="Web-{FA9F800D-C15A-40B4-8546-C648FB9D78E0}" dt="2024-05-10T11:50:50.693" v="359" actId="20577"/>
        <pc:sldMkLst>
          <pc:docMk/>
          <pc:sldMk cId="4155010201" sldId="302"/>
        </pc:sldMkLst>
        <pc:spChg chg="mod">
          <ac:chgData name="Thaís Ferrarini" userId="1f8ed213abeda30b" providerId="Windows Live" clId="Web-{FA9F800D-C15A-40B4-8546-C648FB9D78E0}" dt="2024-05-10T11:32:51.464" v="191" actId="20577"/>
          <ac:spMkLst>
            <pc:docMk/>
            <pc:sldMk cId="4155010201" sldId="302"/>
            <ac:spMk id="2" creationId="{00000000-0000-0000-0000-000000000000}"/>
          </ac:spMkLst>
        </pc:spChg>
        <pc:spChg chg="del">
          <ac:chgData name="Thaís Ferrarini" userId="1f8ed213abeda30b" providerId="Windows Live" clId="Web-{FA9F800D-C15A-40B4-8546-C648FB9D78E0}" dt="2024-05-10T11:40:46.179" v="208"/>
          <ac:spMkLst>
            <pc:docMk/>
            <pc:sldMk cId="4155010201" sldId="302"/>
            <ac:spMk id="7" creationId="{00000000-0000-0000-0000-000000000000}"/>
          </ac:spMkLst>
        </pc:spChg>
        <pc:spChg chg="mod">
          <ac:chgData name="Thaís Ferrarini" userId="1f8ed213abeda30b" providerId="Windows Live" clId="Web-{FA9F800D-C15A-40B4-8546-C648FB9D78E0}" dt="2024-05-10T11:50:50.693" v="359" actId="20577"/>
          <ac:spMkLst>
            <pc:docMk/>
            <pc:sldMk cId="4155010201" sldId="302"/>
            <ac:spMk id="8" creationId="{305E9F6B-5578-0504-AFFA-ADA95907F633}"/>
          </ac:spMkLst>
        </pc:spChg>
        <pc:spChg chg="mod">
          <ac:chgData name="Thaís Ferrarini" userId="1f8ed213abeda30b" providerId="Windows Live" clId="Web-{FA9F800D-C15A-40B4-8546-C648FB9D78E0}" dt="2024-05-10T11:40:57.508" v="215" actId="1076"/>
          <ac:spMkLst>
            <pc:docMk/>
            <pc:sldMk cId="4155010201" sldId="302"/>
            <ac:spMk id="9" creationId="{00000000-0000-0000-0000-000000000000}"/>
          </ac:spMkLst>
        </pc:spChg>
        <pc:spChg chg="del">
          <ac:chgData name="Thaís Ferrarini" userId="1f8ed213abeda30b" providerId="Windows Live" clId="Web-{FA9F800D-C15A-40B4-8546-C648FB9D78E0}" dt="2024-05-10T11:41:05.180" v="218"/>
          <ac:spMkLst>
            <pc:docMk/>
            <pc:sldMk cId="4155010201" sldId="302"/>
            <ac:spMk id="11" creationId="{00000000-0000-0000-0000-000000000000}"/>
          </ac:spMkLst>
        </pc:spChg>
        <pc:spChg chg="del">
          <ac:chgData name="Thaís Ferrarini" userId="1f8ed213abeda30b" providerId="Windows Live" clId="Web-{FA9F800D-C15A-40B4-8546-C648FB9D78E0}" dt="2024-05-10T11:41:04.305" v="217"/>
          <ac:spMkLst>
            <pc:docMk/>
            <pc:sldMk cId="4155010201" sldId="302"/>
            <ac:spMk id="12" creationId="{00000000-0000-0000-0000-000000000000}"/>
          </ac:spMkLst>
        </pc:spChg>
      </pc:sldChg>
    </pc:docChg>
  </pc:docChgLst>
  <pc:docChgLst>
    <pc:chgData name="Usuário Convidado" providerId="Windows Live" clId="Web-{EB8B73C1-BB8C-424A-B5D8-AE1006C08449}"/>
    <pc:docChg chg="modSld">
      <pc:chgData name="Usuário Convidado" userId="" providerId="Windows Live" clId="Web-{EB8B73C1-BB8C-424A-B5D8-AE1006C08449}" dt="2024-05-10T13:40:26.567" v="11" actId="20577"/>
      <pc:docMkLst>
        <pc:docMk/>
      </pc:docMkLst>
      <pc:sldChg chg="modSp">
        <pc:chgData name="Usuário Convidado" userId="" providerId="Windows Live" clId="Web-{EB8B73C1-BB8C-424A-B5D8-AE1006C08449}" dt="2024-05-10T12:52:16.439" v="0" actId="14100"/>
        <pc:sldMkLst>
          <pc:docMk/>
          <pc:sldMk cId="3341353740" sldId="296"/>
        </pc:sldMkLst>
        <pc:picChg chg="mod">
          <ac:chgData name="Usuário Convidado" userId="" providerId="Windows Live" clId="Web-{EB8B73C1-BB8C-424A-B5D8-AE1006C08449}" dt="2024-05-10T12:52:16.439" v="0" actId="14100"/>
          <ac:picMkLst>
            <pc:docMk/>
            <pc:sldMk cId="3341353740" sldId="296"/>
            <ac:picMk id="7" creationId="{00000000-0000-0000-0000-000000000000}"/>
          </ac:picMkLst>
        </pc:picChg>
      </pc:sldChg>
      <pc:sldChg chg="modSp">
        <pc:chgData name="Usuário Convidado" userId="" providerId="Windows Live" clId="Web-{EB8B73C1-BB8C-424A-B5D8-AE1006C08449}" dt="2024-05-10T13:40:26.567" v="11" actId="20577"/>
        <pc:sldMkLst>
          <pc:docMk/>
          <pc:sldMk cId="0" sldId="298"/>
        </pc:sldMkLst>
        <pc:spChg chg="mod">
          <ac:chgData name="Usuário Convidado" userId="" providerId="Windows Live" clId="Web-{EB8B73C1-BB8C-424A-B5D8-AE1006C08449}" dt="2024-05-10T13:40:26.567" v="11" actId="20577"/>
          <ac:spMkLst>
            <pc:docMk/>
            <pc:sldMk cId="0" sldId="298"/>
            <ac:spMk id="3" creationId="{00000000-0000-0000-0000-000000000000}"/>
          </ac:spMkLst>
        </pc:spChg>
      </pc:sldChg>
      <pc:sldChg chg="modSp">
        <pc:chgData name="Usuário Convidado" userId="" providerId="Windows Live" clId="Web-{EB8B73C1-BB8C-424A-B5D8-AE1006C08449}" dt="2024-05-10T12:57:12.690" v="5" actId="1076"/>
        <pc:sldMkLst>
          <pc:docMk/>
          <pc:sldMk cId="3341353740" sldId="300"/>
        </pc:sldMkLst>
        <pc:spChg chg="mod">
          <ac:chgData name="Usuário Convidado" userId="" providerId="Windows Live" clId="Web-{EB8B73C1-BB8C-424A-B5D8-AE1006C08449}" dt="2024-05-10T12:55:47.935" v="4" actId="20577"/>
          <ac:spMkLst>
            <pc:docMk/>
            <pc:sldMk cId="3341353740" sldId="300"/>
            <ac:spMk id="9" creationId="{00000000-0000-0000-0000-000000000000}"/>
          </ac:spMkLst>
        </pc:spChg>
        <pc:graphicFrameChg chg="mod">
          <ac:chgData name="Usuário Convidado" userId="" providerId="Windows Live" clId="Web-{EB8B73C1-BB8C-424A-B5D8-AE1006C08449}" dt="2024-05-10T12:57:12.690" v="5" actId="1076"/>
          <ac:graphicFrameMkLst>
            <pc:docMk/>
            <pc:sldMk cId="3341353740" sldId="300"/>
            <ac:graphicFrameMk id="7" creationId="{00000000-0000-0000-0000-000000000000}"/>
          </ac:graphicFrameMkLst>
        </pc:graphicFrameChg>
      </pc:sldChg>
    </pc:docChg>
  </pc:docChgLst>
  <pc:docChgLst>
    <pc:chgData name="Usuário Convidado" providerId="Windows Live" clId="Web-{79D5C876-0336-411F-A9B0-E81BBA8D71EA}"/>
    <pc:docChg chg="modSld">
      <pc:chgData name="Usuário Convidado" userId="" providerId="Windows Live" clId="Web-{79D5C876-0336-411F-A9B0-E81BBA8D71EA}" dt="2024-05-10T12:14:28.743" v="8" actId="20577"/>
      <pc:docMkLst>
        <pc:docMk/>
      </pc:docMkLst>
      <pc:sldChg chg="modSp">
        <pc:chgData name="Usuário Convidado" userId="" providerId="Windows Live" clId="Web-{79D5C876-0336-411F-A9B0-E81BBA8D71EA}" dt="2024-05-10T12:09:13.913" v="2" actId="20577"/>
        <pc:sldMkLst>
          <pc:docMk/>
          <pc:sldMk cId="1029665223" sldId="263"/>
        </pc:sldMkLst>
        <pc:spChg chg="mod">
          <ac:chgData name="Usuário Convidado" userId="" providerId="Windows Live" clId="Web-{79D5C876-0336-411F-A9B0-E81BBA8D71EA}" dt="2024-05-10T12:09:13.913" v="2" actId="20577"/>
          <ac:spMkLst>
            <pc:docMk/>
            <pc:sldMk cId="1029665223" sldId="263"/>
            <ac:spMk id="3" creationId="{00000000-0000-0000-0000-000000000000}"/>
          </ac:spMkLst>
        </pc:spChg>
      </pc:sldChg>
      <pc:sldChg chg="modSp">
        <pc:chgData name="Usuário Convidado" userId="" providerId="Windows Live" clId="Web-{79D5C876-0336-411F-A9B0-E81BBA8D71EA}" dt="2024-05-10T12:14:28.743" v="8" actId="20577"/>
        <pc:sldMkLst>
          <pc:docMk/>
          <pc:sldMk cId="3341353740" sldId="266"/>
        </pc:sldMkLst>
        <pc:spChg chg="mod">
          <ac:chgData name="Usuário Convidado" userId="" providerId="Windows Live" clId="Web-{79D5C876-0336-411F-A9B0-E81BBA8D71EA}" dt="2024-05-10T12:14:28.743" v="8" actId="20577"/>
          <ac:spMkLst>
            <pc:docMk/>
            <pc:sldMk cId="3341353740" sldId="266"/>
            <ac:spMk id="8" creationId="{305E9F6B-5578-0504-AFFA-ADA95907F633}"/>
          </ac:spMkLst>
        </pc:spChg>
      </pc:sldChg>
    </pc:docChg>
  </pc:docChgLst>
  <pc:docChgLst>
    <pc:chgData name="Thaís Ferrarini" userId="1f8ed213abeda30b" providerId="Windows Live" clId="Web-{8C4956CE-A872-4123-907A-892B26817D32}"/>
    <pc:docChg chg="delSld modSld">
      <pc:chgData name="Thaís Ferrarini" userId="1f8ed213abeda30b" providerId="Windows Live" clId="Web-{8C4956CE-A872-4123-907A-892B26817D32}" dt="2024-05-10T15:51:26.340" v="268" actId="20577"/>
      <pc:docMkLst>
        <pc:docMk/>
      </pc:docMkLst>
      <pc:sldChg chg="del">
        <pc:chgData name="Thaís Ferrarini" userId="1f8ed213abeda30b" providerId="Windows Live" clId="Web-{8C4956CE-A872-4123-907A-892B26817D32}" dt="2024-05-10T15:45:14.888" v="116"/>
        <pc:sldMkLst>
          <pc:docMk/>
          <pc:sldMk cId="3341353740" sldId="295"/>
        </pc:sldMkLst>
      </pc:sldChg>
      <pc:sldChg chg="del">
        <pc:chgData name="Thaís Ferrarini" userId="1f8ed213abeda30b" providerId="Windows Live" clId="Web-{8C4956CE-A872-4123-907A-892B26817D32}" dt="2024-05-10T15:45:16.263" v="117"/>
        <pc:sldMkLst>
          <pc:docMk/>
          <pc:sldMk cId="3341353740" sldId="296"/>
        </pc:sldMkLst>
      </pc:sldChg>
      <pc:sldChg chg="modSp">
        <pc:chgData name="Thaís Ferrarini" userId="1f8ed213abeda30b" providerId="Windows Live" clId="Web-{8C4956CE-A872-4123-907A-892B26817D32}" dt="2024-05-10T15:43:26.884" v="87" actId="20577"/>
        <pc:sldMkLst>
          <pc:docMk/>
          <pc:sldMk cId="3341353740" sldId="300"/>
        </pc:sldMkLst>
        <pc:spChg chg="mod">
          <ac:chgData name="Thaís Ferrarini" userId="1f8ed213abeda30b" providerId="Windows Live" clId="Web-{8C4956CE-A872-4123-907A-892B26817D32}" dt="2024-05-10T15:43:26.884" v="87" actId="20577"/>
          <ac:spMkLst>
            <pc:docMk/>
            <pc:sldMk cId="3341353740" sldId="300"/>
            <ac:spMk id="9" creationId="{00000000-0000-0000-0000-000000000000}"/>
          </ac:spMkLst>
        </pc:spChg>
        <pc:graphicFrameChg chg="modGraphic">
          <ac:chgData name="Thaís Ferrarini" userId="1f8ed213abeda30b" providerId="Windows Live" clId="Web-{8C4956CE-A872-4123-907A-892B26817D32}" dt="2024-05-10T15:41:10.317" v="75" actId="20577"/>
          <ac:graphicFrameMkLst>
            <pc:docMk/>
            <pc:sldMk cId="3341353740" sldId="300"/>
            <ac:graphicFrameMk id="7" creationId="{00000000-0000-0000-0000-000000000000}"/>
          </ac:graphicFrameMkLst>
        </pc:graphicFrameChg>
      </pc:sldChg>
      <pc:sldChg chg="addSp modSp">
        <pc:chgData name="Thaís Ferrarini" userId="1f8ed213abeda30b" providerId="Windows Live" clId="Web-{8C4956CE-A872-4123-907A-892B26817D32}" dt="2024-05-10T15:44:10.511" v="115" actId="20577"/>
        <pc:sldMkLst>
          <pc:docMk/>
          <pc:sldMk cId="3039595279" sldId="301"/>
        </pc:sldMkLst>
        <pc:spChg chg="add mod">
          <ac:chgData name="Thaís Ferrarini" userId="1f8ed213abeda30b" providerId="Windows Live" clId="Web-{8C4956CE-A872-4123-907A-892B26817D32}" dt="2024-05-10T15:44:10.511" v="115" actId="20577"/>
          <ac:spMkLst>
            <pc:docMk/>
            <pc:sldMk cId="3039595279" sldId="301"/>
            <ac:spMk id="5" creationId="{EECE87F4-925E-3B16-8767-A74FAA9570EB}"/>
          </ac:spMkLst>
        </pc:spChg>
      </pc:sldChg>
      <pc:sldChg chg="addSp modSp">
        <pc:chgData name="Thaís Ferrarini" userId="1f8ed213abeda30b" providerId="Windows Live" clId="Web-{8C4956CE-A872-4123-907A-892B26817D32}" dt="2024-05-10T15:51:26.340" v="268" actId="20577"/>
        <pc:sldMkLst>
          <pc:docMk/>
          <pc:sldMk cId="4155010201" sldId="302"/>
        </pc:sldMkLst>
        <pc:spChg chg="mod">
          <ac:chgData name="Thaís Ferrarini" userId="1f8ed213abeda30b" providerId="Windows Live" clId="Web-{8C4956CE-A872-4123-907A-892B26817D32}" dt="2024-05-10T15:51:26.340" v="268" actId="20577"/>
          <ac:spMkLst>
            <pc:docMk/>
            <pc:sldMk cId="4155010201" sldId="302"/>
            <ac:spMk id="2" creationId="{00000000-0000-0000-0000-000000000000}"/>
          </ac:spMkLst>
        </pc:spChg>
        <pc:spChg chg="add mod">
          <ac:chgData name="Thaís Ferrarini" userId="1f8ed213abeda30b" providerId="Windows Live" clId="Web-{8C4956CE-A872-4123-907A-892B26817D32}" dt="2024-05-10T15:50:11.509" v="253" actId="14100"/>
          <ac:spMkLst>
            <pc:docMk/>
            <pc:sldMk cId="4155010201" sldId="302"/>
            <ac:spMk id="5" creationId="{417B1EF2-10EB-5E0B-5941-9CFB483BE192}"/>
          </ac:spMkLst>
        </pc:spChg>
        <pc:spChg chg="mod">
          <ac:chgData name="Thaís Ferrarini" userId="1f8ed213abeda30b" providerId="Windows Live" clId="Web-{8C4956CE-A872-4123-907A-892B26817D32}" dt="2024-05-10T15:51:15.183" v="265" actId="20577"/>
          <ac:spMkLst>
            <pc:docMk/>
            <pc:sldMk cId="4155010201" sldId="302"/>
            <ac:spMk id="8" creationId="{305E9F6B-5578-0504-AFFA-ADA95907F633}"/>
          </ac:spMkLst>
        </pc:spChg>
        <pc:spChg chg="mod">
          <ac:chgData name="Thaís Ferrarini" userId="1f8ed213abeda30b" providerId="Windows Live" clId="Web-{8C4956CE-A872-4123-907A-892B26817D32}" dt="2024-05-10T15:49:38.367" v="249" actId="1076"/>
          <ac:spMkLst>
            <pc:docMk/>
            <pc:sldMk cId="4155010201" sldId="302"/>
            <ac:spMk id="9" creationId="{00000000-0000-0000-0000-00000000000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Planilha_do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BR"/>
  <c:style val="28"/>
  <c:chart>
    <c:title>
      <c:tx>
        <c:rich>
          <a:bodyPr/>
          <a:lstStyle/>
          <a:p>
            <a:pPr>
              <a:defRPr/>
            </a:pPr>
            <a:r>
              <a:rPr lang="en-US" sz="2800" dirty="0" smtClean="0"/>
              <a:t>Relationship between serum GGT levels and </a:t>
            </a:r>
          </a:p>
          <a:p>
            <a:pPr>
              <a:defRPr/>
            </a:pPr>
            <a:r>
              <a:rPr lang="en-US" sz="2800" dirty="0" smtClean="0"/>
              <a:t>Azathioprine use over the years</a:t>
            </a:r>
            <a:endParaRPr lang="en-US" sz="2800" dirty="0"/>
          </a:p>
        </c:rich>
      </c:tx>
    </c:title>
    <c:plotArea>
      <c:layout/>
      <c:lineChart>
        <c:grouping val="standard"/>
        <c:ser>
          <c:idx val="2"/>
          <c:order val="2"/>
          <c:tx>
            <c:strRef>
              <c:f>Plan1!$B$1</c:f>
              <c:strCache>
                <c:ptCount val="1"/>
                <c:pt idx="0">
                  <c:v>GGT (U/L)</c:v>
                </c:pt>
              </c:strCache>
            </c:strRef>
          </c:tx>
          <c:marker>
            <c:symbol val="none"/>
          </c:marker>
          <c:cat>
            <c:numRef>
              <c:f>Plan1!$A$2:$A$4</c:f>
              <c:numCache>
                <c:formatCode>General</c:formatCode>
                <c:ptCount val="3"/>
                <c:pt idx="0">
                  <c:v>2021</c:v>
                </c:pt>
                <c:pt idx="1">
                  <c:v>2023</c:v>
                </c:pt>
                <c:pt idx="2">
                  <c:v>2024</c:v>
                </c:pt>
              </c:numCache>
            </c:numRef>
          </c:cat>
          <c:val>
            <c:numRef>
              <c:f>Plan1!$B$2:$B$4</c:f>
              <c:numCache>
                <c:formatCode>General</c:formatCode>
                <c:ptCount val="3"/>
                <c:pt idx="0">
                  <c:v>93</c:v>
                </c:pt>
                <c:pt idx="1">
                  <c:v>910</c:v>
                </c:pt>
                <c:pt idx="2">
                  <c:v>282</c:v>
                </c:pt>
              </c:numCache>
            </c:numRef>
          </c:val>
        </c:ser>
        <c:ser>
          <c:idx val="3"/>
          <c:order val="3"/>
          <c:tx>
            <c:strRef>
              <c:f>Plan1!$B$1</c:f>
              <c:strCache>
                <c:ptCount val="1"/>
                <c:pt idx="0">
                  <c:v>GGT (U/L)</c:v>
                </c:pt>
              </c:strCache>
            </c:strRef>
          </c:tx>
          <c:marker>
            <c:symbol val="none"/>
          </c:marker>
          <c:cat>
            <c:numRef>
              <c:f>Plan1!$A$2:$A$4</c:f>
              <c:numCache>
                <c:formatCode>General</c:formatCode>
                <c:ptCount val="3"/>
                <c:pt idx="0">
                  <c:v>2021</c:v>
                </c:pt>
                <c:pt idx="1">
                  <c:v>2023</c:v>
                </c:pt>
                <c:pt idx="2">
                  <c:v>2024</c:v>
                </c:pt>
              </c:numCache>
            </c:numRef>
          </c:cat>
          <c:val>
            <c:numRef>
              <c:f>Plan1!$B$2:$B$4</c:f>
              <c:numCache>
                <c:formatCode>General</c:formatCode>
                <c:ptCount val="3"/>
                <c:pt idx="0">
                  <c:v>93</c:v>
                </c:pt>
                <c:pt idx="1">
                  <c:v>910</c:v>
                </c:pt>
                <c:pt idx="2">
                  <c:v>282</c:v>
                </c:pt>
              </c:numCache>
            </c:numRef>
          </c:val>
        </c:ser>
        <c:ser>
          <c:idx val="1"/>
          <c:order val="1"/>
          <c:tx>
            <c:strRef>
              <c:f>Plan1!$B$1</c:f>
              <c:strCache>
                <c:ptCount val="1"/>
                <c:pt idx="0">
                  <c:v>GGT (U/L)</c:v>
                </c:pt>
              </c:strCache>
            </c:strRef>
          </c:tx>
          <c:marker>
            <c:symbol val="none"/>
          </c:marker>
          <c:cat>
            <c:numRef>
              <c:f>Plan1!$A$2:$A$4</c:f>
              <c:numCache>
                <c:formatCode>General</c:formatCode>
                <c:ptCount val="3"/>
                <c:pt idx="0">
                  <c:v>2021</c:v>
                </c:pt>
                <c:pt idx="1">
                  <c:v>2023</c:v>
                </c:pt>
                <c:pt idx="2">
                  <c:v>2024</c:v>
                </c:pt>
              </c:numCache>
            </c:numRef>
          </c:cat>
          <c:val>
            <c:numRef>
              <c:f>Plan1!$B$2:$B$4</c:f>
              <c:numCache>
                <c:formatCode>General</c:formatCode>
                <c:ptCount val="3"/>
                <c:pt idx="0">
                  <c:v>93</c:v>
                </c:pt>
                <c:pt idx="1">
                  <c:v>910</c:v>
                </c:pt>
                <c:pt idx="2">
                  <c:v>282</c:v>
                </c:pt>
              </c:numCache>
            </c:numRef>
          </c:val>
        </c:ser>
        <c:ser>
          <c:idx val="0"/>
          <c:order val="0"/>
          <c:tx>
            <c:strRef>
              <c:f>Plan1!$B$1</c:f>
              <c:strCache>
                <c:ptCount val="1"/>
                <c:pt idx="0">
                  <c:v>GGT (U/L)</c:v>
                </c:pt>
              </c:strCache>
            </c:strRef>
          </c:tx>
          <c:marker>
            <c:symbol val="none"/>
          </c:marker>
          <c:cat>
            <c:numRef>
              <c:f>Plan1!$A$2:$A$4</c:f>
              <c:numCache>
                <c:formatCode>General</c:formatCode>
                <c:ptCount val="3"/>
                <c:pt idx="0">
                  <c:v>2021</c:v>
                </c:pt>
                <c:pt idx="1">
                  <c:v>2023</c:v>
                </c:pt>
                <c:pt idx="2">
                  <c:v>2024</c:v>
                </c:pt>
              </c:numCache>
            </c:numRef>
          </c:cat>
          <c:val>
            <c:numRef>
              <c:f>Plan1!$B$2:$B$4</c:f>
              <c:numCache>
                <c:formatCode>General</c:formatCode>
                <c:ptCount val="3"/>
                <c:pt idx="0">
                  <c:v>93</c:v>
                </c:pt>
                <c:pt idx="1">
                  <c:v>910</c:v>
                </c:pt>
                <c:pt idx="2">
                  <c:v>282</c:v>
                </c:pt>
              </c:numCache>
            </c:numRef>
          </c:val>
        </c:ser>
        <c:marker val="1"/>
        <c:axId val="187249408"/>
        <c:axId val="187250944"/>
      </c:lineChart>
      <c:catAx>
        <c:axId val="187249408"/>
        <c:scaling>
          <c:orientation val="minMax"/>
        </c:scaling>
        <c:axPos val="b"/>
        <c:numFmt formatCode="General" sourceLinked="1"/>
        <c:majorTickMark val="none"/>
        <c:tickLblPos val="nextTo"/>
        <c:txPr>
          <a:bodyPr/>
          <a:lstStyle/>
          <a:p>
            <a:pPr>
              <a:defRPr sz="2800"/>
            </a:pPr>
            <a:endParaRPr lang="pt-BR"/>
          </a:p>
        </c:txPr>
        <c:crossAx val="187250944"/>
        <c:crosses val="autoZero"/>
        <c:auto val="1"/>
        <c:lblAlgn val="ctr"/>
        <c:lblOffset val="100"/>
      </c:catAx>
      <c:valAx>
        <c:axId val="187250944"/>
        <c:scaling>
          <c:orientation val="minMax"/>
        </c:scaling>
        <c:axPos val="l"/>
        <c:majorGridlines/>
        <c:title>
          <c:tx>
            <c:rich>
              <a:bodyPr/>
              <a:lstStyle/>
              <a:p>
                <a:pPr>
                  <a:defRPr sz="2800"/>
                </a:pPr>
                <a:r>
                  <a:rPr lang="pt-BR" sz="2800" dirty="0" smtClean="0"/>
                  <a:t>Serum</a:t>
                </a:r>
                <a:r>
                  <a:rPr lang="pt-BR" sz="2800" baseline="0" dirty="0" smtClean="0"/>
                  <a:t> GGT levels (U/L)</a:t>
                </a:r>
                <a:endParaRPr lang="pt-BR" sz="2800" dirty="0"/>
              </a:p>
            </c:rich>
          </c:tx>
        </c:title>
        <c:numFmt formatCode="General" sourceLinked="1"/>
        <c:majorTickMark val="none"/>
        <c:tickLblPos val="nextTo"/>
        <c:crossAx val="187249408"/>
        <c:crosses val="autoZero"/>
        <c:crossBetween val="between"/>
      </c:valAx>
    </c:plotArea>
    <c:plotVisOnly val="1"/>
  </c:chart>
  <c:txPr>
    <a:bodyPr/>
    <a:lstStyle/>
    <a:p>
      <a:pPr>
        <a:defRPr sz="1800"/>
      </a:pPr>
      <a:endParaRPr lang="pt-BR"/>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53DEF1-4B04-4EB9-ACD8-34562C583DD3}"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pt-BR"/>
        </a:p>
      </dgm:t>
    </dgm:pt>
    <dgm:pt modelId="{CF56CF8E-D05C-4B9B-8CC6-D347BC8276AC}">
      <dgm:prSet phldrT="[Texto]" custT="1"/>
      <dgm:spPr/>
      <dgm:t>
        <a:bodyPr/>
        <a:lstStyle/>
        <a:p>
          <a:r>
            <a:rPr lang="pt-BR" sz="3700" b="0" dirty="0">
              <a:solidFill>
                <a:schemeClr val="accent6">
                  <a:lumMod val="50000"/>
                </a:schemeClr>
              </a:solidFill>
              <a:latin typeface="Calibri Bold"/>
            </a:rPr>
            <a:t>Inflammatory </a:t>
          </a:r>
          <a:r>
            <a:rPr lang="pt-BR" sz="3700" b="0" dirty="0" smtClean="0">
              <a:solidFill>
                <a:schemeClr val="accent6">
                  <a:lumMod val="50000"/>
                </a:schemeClr>
              </a:solidFill>
              <a:latin typeface="Calibri Bold"/>
            </a:rPr>
            <a:t/>
          </a:r>
          <a:br>
            <a:rPr lang="pt-BR" sz="3700" b="0" dirty="0" smtClean="0">
              <a:solidFill>
                <a:schemeClr val="accent6">
                  <a:lumMod val="50000"/>
                </a:schemeClr>
              </a:solidFill>
              <a:latin typeface="Calibri Bold"/>
            </a:rPr>
          </a:br>
          <a:r>
            <a:rPr lang="pt-BR" sz="3700" b="0" dirty="0" smtClean="0">
              <a:solidFill>
                <a:schemeClr val="accent6">
                  <a:lumMod val="50000"/>
                </a:schemeClr>
              </a:solidFill>
              <a:latin typeface="Calibri Bold"/>
            </a:rPr>
            <a:t>Bowel Disease</a:t>
          </a:r>
        </a:p>
        <a:p>
          <a:r>
            <a:rPr lang="pt-BR" sz="3700" b="0" dirty="0" smtClean="0">
              <a:solidFill>
                <a:schemeClr val="accent6">
                  <a:lumMod val="50000"/>
                </a:schemeClr>
              </a:solidFill>
              <a:latin typeface="Calibri Bold"/>
            </a:rPr>
            <a:t>(IBD)</a:t>
          </a:r>
          <a:endParaRPr lang="pt-BR" sz="3700" b="0" dirty="0">
            <a:solidFill>
              <a:schemeClr val="accent6">
                <a:lumMod val="50000"/>
              </a:schemeClr>
            </a:solidFill>
            <a:latin typeface="Calibri Bold"/>
          </a:endParaRPr>
        </a:p>
      </dgm:t>
    </dgm:pt>
    <dgm:pt modelId="{6B675894-5B1D-4409-899B-3D82388C08C1}" type="parTrans" cxnId="{A6789DC0-69AA-4790-8A02-2BBCA2330519}">
      <dgm:prSet/>
      <dgm:spPr/>
      <dgm:t>
        <a:bodyPr/>
        <a:lstStyle/>
        <a:p>
          <a:endParaRPr lang="pt-BR" sz="2800">
            <a:solidFill>
              <a:srgbClr val="565755"/>
            </a:solidFill>
            <a:latin typeface="+mn-lt"/>
          </a:endParaRPr>
        </a:p>
      </dgm:t>
    </dgm:pt>
    <dgm:pt modelId="{48AF811F-DE99-4290-AB53-F2B7993CAD6A}" type="sibTrans" cxnId="{A6789DC0-69AA-4790-8A02-2BBCA2330519}">
      <dgm:prSet/>
      <dgm:spPr/>
      <dgm:t>
        <a:bodyPr/>
        <a:lstStyle/>
        <a:p>
          <a:endParaRPr lang="pt-BR" sz="2800">
            <a:solidFill>
              <a:srgbClr val="565755"/>
            </a:solidFill>
            <a:latin typeface="+mn-lt"/>
          </a:endParaRPr>
        </a:p>
      </dgm:t>
    </dgm:pt>
    <dgm:pt modelId="{6D4C3975-43D1-4800-9AEF-5E2D52EC736A}">
      <dgm:prSet phldrT="[Texto]" custT="1"/>
      <dgm:spPr/>
      <dgm:t>
        <a:bodyPr/>
        <a:lstStyle/>
        <a:p>
          <a:r>
            <a:rPr lang="pt-BR" sz="2800" dirty="0">
              <a:solidFill>
                <a:srgbClr val="565755"/>
              </a:solidFill>
              <a:latin typeface="+mn-lt"/>
            </a:rPr>
            <a:t>The </a:t>
          </a:r>
          <a:r>
            <a:rPr lang="pt-BR" sz="2800" dirty="0">
              <a:solidFill>
                <a:srgbClr val="FF0000"/>
              </a:solidFill>
              <a:latin typeface="+mn-lt"/>
            </a:rPr>
            <a:t>prevalence</a:t>
          </a:r>
          <a:r>
            <a:rPr lang="pt-BR" sz="2800" dirty="0">
              <a:solidFill>
                <a:srgbClr val="565755"/>
              </a:solidFill>
              <a:latin typeface="+mn-lt"/>
            </a:rPr>
            <a:t> of PSVD in patients with IBD was reported to be </a:t>
          </a:r>
          <a:r>
            <a:rPr lang="pt-BR" sz="2800" dirty="0">
              <a:solidFill>
                <a:srgbClr val="FF0000"/>
              </a:solidFill>
              <a:latin typeface="+mn-lt"/>
            </a:rPr>
            <a:t>6%</a:t>
          </a:r>
        </a:p>
      </dgm:t>
    </dgm:pt>
    <dgm:pt modelId="{E83142E0-FC45-48C8-BFAD-B0FEC7E28567}" type="parTrans" cxnId="{F18D6D49-404C-46FD-8242-C9259771BA77}">
      <dgm:prSet/>
      <dgm:spPr/>
      <dgm:t>
        <a:bodyPr/>
        <a:lstStyle/>
        <a:p>
          <a:endParaRPr lang="pt-BR" sz="2800">
            <a:solidFill>
              <a:srgbClr val="565755"/>
            </a:solidFill>
            <a:latin typeface="+mn-lt"/>
          </a:endParaRPr>
        </a:p>
      </dgm:t>
    </dgm:pt>
    <dgm:pt modelId="{E0700B12-C1DA-4F86-B9A2-0C72E220F192}" type="sibTrans" cxnId="{F18D6D49-404C-46FD-8242-C9259771BA77}">
      <dgm:prSet/>
      <dgm:spPr/>
      <dgm:t>
        <a:bodyPr/>
        <a:lstStyle/>
        <a:p>
          <a:endParaRPr lang="pt-BR" sz="2800">
            <a:solidFill>
              <a:srgbClr val="565755"/>
            </a:solidFill>
            <a:latin typeface="+mn-lt"/>
          </a:endParaRPr>
        </a:p>
      </dgm:t>
    </dgm:pt>
    <dgm:pt modelId="{AA482059-9366-48FC-8CF2-51F77A9FED9F}">
      <dgm:prSet phldrT="[Texto]" custT="1"/>
      <dgm:spPr/>
      <dgm:t>
        <a:bodyPr/>
        <a:lstStyle/>
        <a:p>
          <a:r>
            <a:rPr lang="pt-BR" sz="2800" dirty="0">
              <a:solidFill>
                <a:srgbClr val="FF0000"/>
              </a:solidFill>
              <a:latin typeface="+mn-lt"/>
            </a:rPr>
            <a:t>Chronic and acute inflammation can exacerbate immunologic and prothrombotic risk factors</a:t>
          </a:r>
          <a:r>
            <a:rPr lang="pt-BR" sz="2800" dirty="0">
              <a:solidFill>
                <a:srgbClr val="565755"/>
              </a:solidFill>
              <a:latin typeface="+mn-lt"/>
            </a:rPr>
            <a:t>, leading to the promotion of thrombogenesis and portal vein stenosis - ↑ TNF-</a:t>
          </a:r>
          <a:r>
            <a:rPr lang="el-GR" sz="2800" dirty="0">
              <a:solidFill>
                <a:srgbClr val="565755"/>
              </a:solidFill>
              <a:latin typeface="+mn-lt"/>
            </a:rPr>
            <a:t>α</a:t>
          </a:r>
          <a:endParaRPr lang="pt-BR" sz="2800" dirty="0">
            <a:solidFill>
              <a:srgbClr val="565755"/>
            </a:solidFill>
            <a:latin typeface="+mn-lt"/>
          </a:endParaRPr>
        </a:p>
      </dgm:t>
    </dgm:pt>
    <dgm:pt modelId="{B8A6FCA5-AD72-451D-BBED-A88986661442}" type="parTrans" cxnId="{73185DFD-E3D4-472C-AE2F-9463135D46E0}">
      <dgm:prSet/>
      <dgm:spPr/>
      <dgm:t>
        <a:bodyPr/>
        <a:lstStyle/>
        <a:p>
          <a:endParaRPr lang="pt-BR" sz="2800">
            <a:solidFill>
              <a:srgbClr val="565755"/>
            </a:solidFill>
            <a:latin typeface="+mn-lt"/>
          </a:endParaRPr>
        </a:p>
      </dgm:t>
    </dgm:pt>
    <dgm:pt modelId="{7626F985-7712-43C1-AE20-F11BCA0164F0}" type="sibTrans" cxnId="{73185DFD-E3D4-472C-AE2F-9463135D46E0}">
      <dgm:prSet/>
      <dgm:spPr/>
      <dgm:t>
        <a:bodyPr/>
        <a:lstStyle/>
        <a:p>
          <a:endParaRPr lang="pt-BR" sz="2800">
            <a:solidFill>
              <a:srgbClr val="565755"/>
            </a:solidFill>
            <a:latin typeface="+mn-lt"/>
          </a:endParaRPr>
        </a:p>
      </dgm:t>
    </dgm:pt>
    <dgm:pt modelId="{D89D5419-206D-4A43-9719-E1E6C62FB8AA}">
      <dgm:prSet phldrT="[Texto]" custT="1"/>
      <dgm:spPr/>
      <dgm:t>
        <a:bodyPr/>
        <a:lstStyle/>
        <a:p>
          <a:r>
            <a:rPr lang="pt-BR" sz="2800" dirty="0">
              <a:solidFill>
                <a:srgbClr val="FF0000"/>
              </a:solidFill>
              <a:latin typeface="+mn-lt"/>
            </a:rPr>
            <a:t>Extensive small intestinal involvement</a:t>
          </a:r>
          <a:r>
            <a:rPr lang="pt-BR" sz="2800" dirty="0">
              <a:solidFill>
                <a:srgbClr val="565755"/>
              </a:solidFill>
              <a:latin typeface="+mn-lt"/>
            </a:rPr>
            <a:t> may result in </a:t>
          </a:r>
          <a:r>
            <a:rPr lang="pt-BR" sz="2800" dirty="0">
              <a:solidFill>
                <a:srgbClr val="565755"/>
              </a:solidFill>
              <a:latin typeface="+mn-lt"/>
              <a:ea typeface="Calibri"/>
              <a:cs typeface="Calibri"/>
            </a:rPr>
            <a:t>↓</a:t>
          </a:r>
          <a:r>
            <a:rPr lang="pt-BR" sz="2800" dirty="0">
              <a:solidFill>
                <a:srgbClr val="565755"/>
              </a:solidFill>
              <a:latin typeface="+mn-lt"/>
            </a:rPr>
            <a:t> absorption of vitamin B12, B6 and folic acid, </a:t>
          </a:r>
          <a:r>
            <a:rPr lang="pt-BR" sz="2800" dirty="0">
              <a:solidFill>
                <a:srgbClr val="FF0000"/>
              </a:solidFill>
              <a:latin typeface="+mn-lt"/>
            </a:rPr>
            <a:t>leading to hyperhomocysteinemia</a:t>
          </a:r>
          <a:r>
            <a:rPr lang="pt-BR" sz="2800" dirty="0">
              <a:solidFill>
                <a:srgbClr val="565755"/>
              </a:solidFill>
              <a:latin typeface="+mn-lt"/>
            </a:rPr>
            <a:t> </a:t>
          </a:r>
          <a:r>
            <a:rPr lang="pt-BR" sz="2800" dirty="0">
              <a:solidFill>
                <a:srgbClr val="FF0000"/>
              </a:solidFill>
              <a:latin typeface="+mn-lt"/>
            </a:rPr>
            <a:t>and </a:t>
          </a:r>
          <a:r>
            <a:rPr lang="pt-BR" sz="2800" dirty="0" smtClean="0">
              <a:solidFill>
                <a:srgbClr val="FF0000"/>
              </a:solidFill>
              <a:latin typeface="+mn-lt"/>
            </a:rPr>
            <a:t> the ↑ of </a:t>
          </a:r>
          <a:r>
            <a:rPr lang="pt-BR" sz="2800" dirty="0">
              <a:solidFill>
                <a:srgbClr val="FF0000"/>
              </a:solidFill>
              <a:latin typeface="+mn-lt"/>
            </a:rPr>
            <a:t>risk of thrombosis in the branches of the portal vein</a:t>
          </a:r>
        </a:p>
      </dgm:t>
    </dgm:pt>
    <dgm:pt modelId="{03789C63-A3A5-4612-A060-24E7B718C5A2}" type="parTrans" cxnId="{3E02791A-5FEB-477B-B1FE-65BD228F45E9}">
      <dgm:prSet/>
      <dgm:spPr/>
      <dgm:t>
        <a:bodyPr/>
        <a:lstStyle/>
        <a:p>
          <a:endParaRPr lang="pt-BR" sz="2800">
            <a:solidFill>
              <a:srgbClr val="565755"/>
            </a:solidFill>
            <a:latin typeface="+mn-lt"/>
          </a:endParaRPr>
        </a:p>
      </dgm:t>
    </dgm:pt>
    <dgm:pt modelId="{B747E341-5978-4980-BD9C-941315271574}" type="sibTrans" cxnId="{3E02791A-5FEB-477B-B1FE-65BD228F45E9}">
      <dgm:prSet/>
      <dgm:spPr/>
      <dgm:t>
        <a:bodyPr/>
        <a:lstStyle/>
        <a:p>
          <a:endParaRPr lang="pt-BR" sz="2800">
            <a:solidFill>
              <a:srgbClr val="565755"/>
            </a:solidFill>
            <a:latin typeface="+mn-lt"/>
          </a:endParaRPr>
        </a:p>
      </dgm:t>
    </dgm:pt>
    <dgm:pt modelId="{9C22213B-8D64-4D79-B663-9C571F3B8785}">
      <dgm:prSet phldrT="[Texto]" custT="1"/>
      <dgm:spPr/>
      <dgm:t>
        <a:bodyPr/>
        <a:lstStyle/>
        <a:p>
          <a:r>
            <a:rPr lang="pt-BR" sz="2800" dirty="0">
              <a:solidFill>
                <a:srgbClr val="FF0000"/>
              </a:solidFill>
              <a:latin typeface="+mn-lt"/>
            </a:rPr>
            <a:t>Patients with PSVD may have impaired intestinal permeability and endotoxemia </a:t>
          </a:r>
          <a:r>
            <a:rPr lang="pt-BR" sz="2800" dirty="0">
              <a:solidFill>
                <a:srgbClr val="565755"/>
              </a:solidFill>
              <a:latin typeface="+mn-lt"/>
            </a:rPr>
            <a:t>correlating with a pro-aggregating /procoagulant state</a:t>
          </a:r>
        </a:p>
      </dgm:t>
    </dgm:pt>
    <dgm:pt modelId="{52287BD0-A29F-42BB-A5C1-7FB62CC868BD}" type="parTrans" cxnId="{38BA94B6-2E6F-4D10-9018-70350C2E05A9}">
      <dgm:prSet/>
      <dgm:spPr/>
      <dgm:t>
        <a:bodyPr/>
        <a:lstStyle/>
        <a:p>
          <a:endParaRPr lang="pt-BR" sz="2800">
            <a:solidFill>
              <a:srgbClr val="565755"/>
            </a:solidFill>
            <a:latin typeface="+mn-lt"/>
          </a:endParaRPr>
        </a:p>
      </dgm:t>
    </dgm:pt>
    <dgm:pt modelId="{2D644BCD-359F-4944-9CF6-58C46147009C}" type="sibTrans" cxnId="{38BA94B6-2E6F-4D10-9018-70350C2E05A9}">
      <dgm:prSet/>
      <dgm:spPr/>
      <dgm:t>
        <a:bodyPr/>
        <a:lstStyle/>
        <a:p>
          <a:endParaRPr lang="pt-BR" sz="2800">
            <a:solidFill>
              <a:srgbClr val="565755"/>
            </a:solidFill>
            <a:latin typeface="+mn-lt"/>
          </a:endParaRPr>
        </a:p>
      </dgm:t>
    </dgm:pt>
    <dgm:pt modelId="{5F144037-5002-4D55-899F-26444B0DD7A3}">
      <dgm:prSet phldrT="[Texto]" custT="1"/>
      <dgm:spPr/>
      <dgm:t>
        <a:bodyPr/>
        <a:lstStyle/>
        <a:p>
          <a:pPr rtl="0"/>
          <a:r>
            <a:rPr lang="pt-BR" sz="2800" dirty="0">
              <a:solidFill>
                <a:srgbClr val="FF0000"/>
              </a:solidFill>
              <a:latin typeface="+mn-lt"/>
            </a:rPr>
            <a:t>The histological lesions observed in PSVD</a:t>
          </a:r>
          <a:r>
            <a:rPr lang="pt-BR" sz="2800" dirty="0">
              <a:solidFill>
                <a:srgbClr val="565755"/>
              </a:solidFill>
              <a:latin typeface="+mn-lt"/>
            </a:rPr>
            <a:t>, including lobular and non-necrotising, non-fibrosing granulomas, disruption of the sinusoid lining, and portal vein endothelialitis, </a:t>
          </a:r>
          <a:r>
            <a:rPr lang="pt-BR" sz="2800" dirty="0">
              <a:solidFill>
                <a:srgbClr val="FF0000"/>
              </a:solidFill>
              <a:latin typeface="+mn-lt"/>
            </a:rPr>
            <a:t>consistently suggest a possible role for intrasinusoidal T lymphocytes in its pathogenesis </a:t>
          </a:r>
        </a:p>
      </dgm:t>
    </dgm:pt>
    <dgm:pt modelId="{800789D5-1B9A-4421-AF3F-BA29FF52331F}" type="parTrans" cxnId="{010CC692-1496-4B34-B8A9-A6C9E10047BB}">
      <dgm:prSet/>
      <dgm:spPr/>
      <dgm:t>
        <a:bodyPr/>
        <a:lstStyle/>
        <a:p>
          <a:endParaRPr lang="pt-BR" sz="2800">
            <a:solidFill>
              <a:srgbClr val="565755"/>
            </a:solidFill>
            <a:latin typeface="+mn-lt"/>
          </a:endParaRPr>
        </a:p>
      </dgm:t>
    </dgm:pt>
    <dgm:pt modelId="{E446B359-98B8-45C7-8535-86582026FA70}" type="sibTrans" cxnId="{010CC692-1496-4B34-B8A9-A6C9E10047BB}">
      <dgm:prSet/>
      <dgm:spPr/>
      <dgm:t>
        <a:bodyPr/>
        <a:lstStyle/>
        <a:p>
          <a:endParaRPr lang="pt-BR" sz="2800">
            <a:solidFill>
              <a:srgbClr val="565755"/>
            </a:solidFill>
            <a:latin typeface="+mn-lt"/>
          </a:endParaRPr>
        </a:p>
      </dgm:t>
    </dgm:pt>
    <dgm:pt modelId="{D64D2814-93B0-4562-828C-7D63A08EE7A7}" type="pres">
      <dgm:prSet presAssocID="{8353DEF1-4B04-4EB9-ACD8-34562C583DD3}" presName="cycle" presStyleCnt="0">
        <dgm:presLayoutVars>
          <dgm:chMax val="1"/>
          <dgm:dir/>
          <dgm:animLvl val="ctr"/>
          <dgm:resizeHandles val="exact"/>
        </dgm:presLayoutVars>
      </dgm:prSet>
      <dgm:spPr/>
      <dgm:t>
        <a:bodyPr/>
        <a:lstStyle/>
        <a:p>
          <a:endParaRPr lang="pt-BR"/>
        </a:p>
      </dgm:t>
    </dgm:pt>
    <dgm:pt modelId="{FA4C009A-67B6-4F10-AD74-57701A5DFEFB}" type="pres">
      <dgm:prSet presAssocID="{CF56CF8E-D05C-4B9B-8CC6-D347BC8276AC}" presName="centerShape" presStyleLbl="node0" presStyleIdx="0" presStyleCnt="1" custScaleX="113862"/>
      <dgm:spPr/>
      <dgm:t>
        <a:bodyPr/>
        <a:lstStyle/>
        <a:p>
          <a:endParaRPr lang="pt-BR"/>
        </a:p>
      </dgm:t>
    </dgm:pt>
    <dgm:pt modelId="{DF1BFF1D-F721-4CBD-AF35-722D71C0B784}" type="pres">
      <dgm:prSet presAssocID="{E83142E0-FC45-48C8-BFAD-B0FEC7E28567}" presName="parTrans" presStyleLbl="bgSibTrans2D1" presStyleIdx="0" presStyleCnt="5"/>
      <dgm:spPr/>
      <dgm:t>
        <a:bodyPr/>
        <a:lstStyle/>
        <a:p>
          <a:endParaRPr lang="pt-BR"/>
        </a:p>
      </dgm:t>
    </dgm:pt>
    <dgm:pt modelId="{4CCFEFAA-73A1-46AA-BEAD-00C0148E2266}" type="pres">
      <dgm:prSet presAssocID="{6D4C3975-43D1-4800-9AEF-5E2D52EC736A}" presName="node" presStyleLbl="node1" presStyleIdx="0" presStyleCnt="5" custScaleX="103722" custScaleY="78227">
        <dgm:presLayoutVars>
          <dgm:bulletEnabled val="1"/>
        </dgm:presLayoutVars>
      </dgm:prSet>
      <dgm:spPr/>
      <dgm:t>
        <a:bodyPr/>
        <a:lstStyle/>
        <a:p>
          <a:endParaRPr lang="pt-BR"/>
        </a:p>
      </dgm:t>
    </dgm:pt>
    <dgm:pt modelId="{D7F75A35-3074-4DD3-8388-4BA15CF0A95E}" type="pres">
      <dgm:prSet presAssocID="{B8A6FCA5-AD72-451D-BBED-A88986661442}" presName="parTrans" presStyleLbl="bgSibTrans2D1" presStyleIdx="1" presStyleCnt="5"/>
      <dgm:spPr/>
      <dgm:t>
        <a:bodyPr/>
        <a:lstStyle/>
        <a:p>
          <a:endParaRPr lang="pt-BR"/>
        </a:p>
      </dgm:t>
    </dgm:pt>
    <dgm:pt modelId="{181DC9A1-49FB-47EC-99A0-B04C51133C1A}" type="pres">
      <dgm:prSet presAssocID="{AA482059-9366-48FC-8CF2-51F77A9FED9F}" presName="node" presStyleLbl="node1" presStyleIdx="1" presStyleCnt="5" custScaleX="134041" custScaleY="135197" custRadScaleRad="119387" custRadScaleInc="-24114">
        <dgm:presLayoutVars>
          <dgm:bulletEnabled val="1"/>
        </dgm:presLayoutVars>
      </dgm:prSet>
      <dgm:spPr/>
      <dgm:t>
        <a:bodyPr/>
        <a:lstStyle/>
        <a:p>
          <a:endParaRPr lang="pt-BR"/>
        </a:p>
      </dgm:t>
    </dgm:pt>
    <dgm:pt modelId="{D4EAD1C6-0FE5-4022-A1E5-456247405DFF}" type="pres">
      <dgm:prSet presAssocID="{03789C63-A3A5-4612-A060-24E7B718C5A2}" presName="parTrans" presStyleLbl="bgSibTrans2D1" presStyleIdx="2" presStyleCnt="5"/>
      <dgm:spPr/>
      <dgm:t>
        <a:bodyPr/>
        <a:lstStyle/>
        <a:p>
          <a:endParaRPr lang="pt-BR"/>
        </a:p>
      </dgm:t>
    </dgm:pt>
    <dgm:pt modelId="{AA938A2D-F39B-4FBA-BBD3-413AB8448F6A}" type="pres">
      <dgm:prSet presAssocID="{D89D5419-206D-4A43-9719-E1E6C62FB8AA}" presName="node" presStyleLbl="node1" presStyleIdx="2" presStyleCnt="5" custScaleX="157096" custScaleY="141492" custRadScaleRad="93716" custRadScaleInc="2546">
        <dgm:presLayoutVars>
          <dgm:bulletEnabled val="1"/>
        </dgm:presLayoutVars>
      </dgm:prSet>
      <dgm:spPr/>
      <dgm:t>
        <a:bodyPr/>
        <a:lstStyle/>
        <a:p>
          <a:endParaRPr lang="pt-BR"/>
        </a:p>
      </dgm:t>
    </dgm:pt>
    <dgm:pt modelId="{E182437E-37EC-48E3-9DE1-95FE12B4E5A0}" type="pres">
      <dgm:prSet presAssocID="{52287BD0-A29F-42BB-A5C1-7FB62CC868BD}" presName="parTrans" presStyleLbl="bgSibTrans2D1" presStyleIdx="3" presStyleCnt="5"/>
      <dgm:spPr/>
      <dgm:t>
        <a:bodyPr/>
        <a:lstStyle/>
        <a:p>
          <a:endParaRPr lang="pt-BR"/>
        </a:p>
      </dgm:t>
    </dgm:pt>
    <dgm:pt modelId="{C572631A-A127-4D3B-8C78-0371F09E05CB}" type="pres">
      <dgm:prSet presAssocID="{9C22213B-8D64-4D79-B663-9C571F3B8785}" presName="node" presStyleLbl="node1" presStyleIdx="3" presStyleCnt="5" custScaleX="153428" custScaleY="118763" custRadScaleRad="143027" custRadScaleInc="17255">
        <dgm:presLayoutVars>
          <dgm:bulletEnabled val="1"/>
        </dgm:presLayoutVars>
      </dgm:prSet>
      <dgm:spPr/>
      <dgm:t>
        <a:bodyPr/>
        <a:lstStyle/>
        <a:p>
          <a:endParaRPr lang="pt-BR"/>
        </a:p>
      </dgm:t>
    </dgm:pt>
    <dgm:pt modelId="{D09997A1-C78C-4D8F-A521-89C79EFEDFE1}" type="pres">
      <dgm:prSet presAssocID="{800789D5-1B9A-4421-AF3F-BA29FF52331F}" presName="parTrans" presStyleLbl="bgSibTrans2D1" presStyleIdx="4" presStyleCnt="5"/>
      <dgm:spPr/>
      <dgm:t>
        <a:bodyPr/>
        <a:lstStyle/>
        <a:p>
          <a:endParaRPr lang="pt-BR"/>
        </a:p>
      </dgm:t>
    </dgm:pt>
    <dgm:pt modelId="{05858199-3844-4660-949C-3BD3A767FBDE}" type="pres">
      <dgm:prSet presAssocID="{5F144037-5002-4D55-899F-26444B0DD7A3}" presName="node" presStyleLbl="node1" presStyleIdx="4" presStyleCnt="5" custScaleX="189493" custScaleY="166118" custRadScaleRad="117812" custRadScaleInc="-7293">
        <dgm:presLayoutVars>
          <dgm:bulletEnabled val="1"/>
        </dgm:presLayoutVars>
      </dgm:prSet>
      <dgm:spPr/>
      <dgm:t>
        <a:bodyPr/>
        <a:lstStyle/>
        <a:p>
          <a:endParaRPr lang="pt-BR"/>
        </a:p>
      </dgm:t>
    </dgm:pt>
  </dgm:ptLst>
  <dgm:cxnLst>
    <dgm:cxn modelId="{010CC692-1496-4B34-B8A9-A6C9E10047BB}" srcId="{CF56CF8E-D05C-4B9B-8CC6-D347BC8276AC}" destId="{5F144037-5002-4D55-899F-26444B0DD7A3}" srcOrd="4" destOrd="0" parTransId="{800789D5-1B9A-4421-AF3F-BA29FF52331F}" sibTransId="{E446B359-98B8-45C7-8535-86582026FA70}"/>
    <dgm:cxn modelId="{E01244BC-98A7-403F-B821-988F9FA58896}" type="presOf" srcId="{AA482059-9366-48FC-8CF2-51F77A9FED9F}" destId="{181DC9A1-49FB-47EC-99A0-B04C51133C1A}" srcOrd="0" destOrd="0" presId="urn:microsoft.com/office/officeart/2005/8/layout/radial4"/>
    <dgm:cxn modelId="{786E444D-3777-42B0-A7B5-9186FE4E4550}" type="presOf" srcId="{D89D5419-206D-4A43-9719-E1E6C62FB8AA}" destId="{AA938A2D-F39B-4FBA-BBD3-413AB8448F6A}" srcOrd="0" destOrd="0" presId="urn:microsoft.com/office/officeart/2005/8/layout/radial4"/>
    <dgm:cxn modelId="{1E7A77C8-191C-46C8-8B7A-6F32F7ED7ABD}" type="presOf" srcId="{6D4C3975-43D1-4800-9AEF-5E2D52EC736A}" destId="{4CCFEFAA-73A1-46AA-BEAD-00C0148E2266}" srcOrd="0" destOrd="0" presId="urn:microsoft.com/office/officeart/2005/8/layout/radial4"/>
    <dgm:cxn modelId="{0D091178-6D39-42CE-909A-E6D726ECC1A9}" type="presOf" srcId="{CF56CF8E-D05C-4B9B-8CC6-D347BC8276AC}" destId="{FA4C009A-67B6-4F10-AD74-57701A5DFEFB}" srcOrd="0" destOrd="0" presId="urn:microsoft.com/office/officeart/2005/8/layout/radial4"/>
    <dgm:cxn modelId="{798A46A3-EB86-4910-9B79-DD484EBB8A74}" type="presOf" srcId="{8353DEF1-4B04-4EB9-ACD8-34562C583DD3}" destId="{D64D2814-93B0-4562-828C-7D63A08EE7A7}" srcOrd="0" destOrd="0" presId="urn:microsoft.com/office/officeart/2005/8/layout/radial4"/>
    <dgm:cxn modelId="{C5CE37D6-F65B-4317-BC25-18C98D16C748}" type="presOf" srcId="{800789D5-1B9A-4421-AF3F-BA29FF52331F}" destId="{D09997A1-C78C-4D8F-A521-89C79EFEDFE1}" srcOrd="0" destOrd="0" presId="urn:microsoft.com/office/officeart/2005/8/layout/radial4"/>
    <dgm:cxn modelId="{7D4103E3-C906-4823-9346-492B66AD47E2}" type="presOf" srcId="{E83142E0-FC45-48C8-BFAD-B0FEC7E28567}" destId="{DF1BFF1D-F721-4CBD-AF35-722D71C0B784}" srcOrd="0" destOrd="0" presId="urn:microsoft.com/office/officeart/2005/8/layout/radial4"/>
    <dgm:cxn modelId="{3E02791A-5FEB-477B-B1FE-65BD228F45E9}" srcId="{CF56CF8E-D05C-4B9B-8CC6-D347BC8276AC}" destId="{D89D5419-206D-4A43-9719-E1E6C62FB8AA}" srcOrd="2" destOrd="0" parTransId="{03789C63-A3A5-4612-A060-24E7B718C5A2}" sibTransId="{B747E341-5978-4980-BD9C-941315271574}"/>
    <dgm:cxn modelId="{F18D6D49-404C-46FD-8242-C9259771BA77}" srcId="{CF56CF8E-D05C-4B9B-8CC6-D347BC8276AC}" destId="{6D4C3975-43D1-4800-9AEF-5E2D52EC736A}" srcOrd="0" destOrd="0" parTransId="{E83142E0-FC45-48C8-BFAD-B0FEC7E28567}" sibTransId="{E0700B12-C1DA-4F86-B9A2-0C72E220F192}"/>
    <dgm:cxn modelId="{E0BCB64A-5BBC-496E-88BD-10952D367840}" type="presOf" srcId="{9C22213B-8D64-4D79-B663-9C571F3B8785}" destId="{C572631A-A127-4D3B-8C78-0371F09E05CB}" srcOrd="0" destOrd="0" presId="urn:microsoft.com/office/officeart/2005/8/layout/radial4"/>
    <dgm:cxn modelId="{A96EA386-7307-44CC-8EE1-D4D535D1A963}" type="presOf" srcId="{03789C63-A3A5-4612-A060-24E7B718C5A2}" destId="{D4EAD1C6-0FE5-4022-A1E5-456247405DFF}" srcOrd="0" destOrd="0" presId="urn:microsoft.com/office/officeart/2005/8/layout/radial4"/>
    <dgm:cxn modelId="{73185DFD-E3D4-472C-AE2F-9463135D46E0}" srcId="{CF56CF8E-D05C-4B9B-8CC6-D347BC8276AC}" destId="{AA482059-9366-48FC-8CF2-51F77A9FED9F}" srcOrd="1" destOrd="0" parTransId="{B8A6FCA5-AD72-451D-BBED-A88986661442}" sibTransId="{7626F985-7712-43C1-AE20-F11BCA0164F0}"/>
    <dgm:cxn modelId="{7E302CBA-394C-479F-AEF9-64FC1454FF7E}" type="presOf" srcId="{5F144037-5002-4D55-899F-26444B0DD7A3}" destId="{05858199-3844-4660-949C-3BD3A767FBDE}" srcOrd="0" destOrd="0" presId="urn:microsoft.com/office/officeart/2005/8/layout/radial4"/>
    <dgm:cxn modelId="{A6789DC0-69AA-4790-8A02-2BBCA2330519}" srcId="{8353DEF1-4B04-4EB9-ACD8-34562C583DD3}" destId="{CF56CF8E-D05C-4B9B-8CC6-D347BC8276AC}" srcOrd="0" destOrd="0" parTransId="{6B675894-5B1D-4409-899B-3D82388C08C1}" sibTransId="{48AF811F-DE99-4290-AB53-F2B7993CAD6A}"/>
    <dgm:cxn modelId="{38BA94B6-2E6F-4D10-9018-70350C2E05A9}" srcId="{CF56CF8E-D05C-4B9B-8CC6-D347BC8276AC}" destId="{9C22213B-8D64-4D79-B663-9C571F3B8785}" srcOrd="3" destOrd="0" parTransId="{52287BD0-A29F-42BB-A5C1-7FB62CC868BD}" sibTransId="{2D644BCD-359F-4944-9CF6-58C46147009C}"/>
    <dgm:cxn modelId="{90B0725E-4671-454C-BAD7-ECB122749E50}" type="presOf" srcId="{B8A6FCA5-AD72-451D-BBED-A88986661442}" destId="{D7F75A35-3074-4DD3-8388-4BA15CF0A95E}" srcOrd="0" destOrd="0" presId="urn:microsoft.com/office/officeart/2005/8/layout/radial4"/>
    <dgm:cxn modelId="{5E67BC9B-8AFC-47E6-94F1-F426263B7D0B}" type="presOf" srcId="{52287BD0-A29F-42BB-A5C1-7FB62CC868BD}" destId="{E182437E-37EC-48E3-9DE1-95FE12B4E5A0}" srcOrd="0" destOrd="0" presId="urn:microsoft.com/office/officeart/2005/8/layout/radial4"/>
    <dgm:cxn modelId="{E2AFB2EC-6CD6-4372-904A-A5249E3285C3}" type="presParOf" srcId="{D64D2814-93B0-4562-828C-7D63A08EE7A7}" destId="{FA4C009A-67B6-4F10-AD74-57701A5DFEFB}" srcOrd="0" destOrd="0" presId="urn:microsoft.com/office/officeart/2005/8/layout/radial4"/>
    <dgm:cxn modelId="{F96B8C68-6C27-4F81-AA36-6C2F41BE146C}" type="presParOf" srcId="{D64D2814-93B0-4562-828C-7D63A08EE7A7}" destId="{DF1BFF1D-F721-4CBD-AF35-722D71C0B784}" srcOrd="1" destOrd="0" presId="urn:microsoft.com/office/officeart/2005/8/layout/radial4"/>
    <dgm:cxn modelId="{37E94F1E-6D79-4070-95C3-F06FE3418B88}" type="presParOf" srcId="{D64D2814-93B0-4562-828C-7D63A08EE7A7}" destId="{4CCFEFAA-73A1-46AA-BEAD-00C0148E2266}" srcOrd="2" destOrd="0" presId="urn:microsoft.com/office/officeart/2005/8/layout/radial4"/>
    <dgm:cxn modelId="{D0A5FFF3-9E9F-493A-AE22-4EE196FA9817}" type="presParOf" srcId="{D64D2814-93B0-4562-828C-7D63A08EE7A7}" destId="{D7F75A35-3074-4DD3-8388-4BA15CF0A95E}" srcOrd="3" destOrd="0" presId="urn:microsoft.com/office/officeart/2005/8/layout/radial4"/>
    <dgm:cxn modelId="{9676D700-4330-4919-980D-2F63432E68EE}" type="presParOf" srcId="{D64D2814-93B0-4562-828C-7D63A08EE7A7}" destId="{181DC9A1-49FB-47EC-99A0-B04C51133C1A}" srcOrd="4" destOrd="0" presId="urn:microsoft.com/office/officeart/2005/8/layout/radial4"/>
    <dgm:cxn modelId="{10D348E6-9890-430A-A121-6CB90477040E}" type="presParOf" srcId="{D64D2814-93B0-4562-828C-7D63A08EE7A7}" destId="{D4EAD1C6-0FE5-4022-A1E5-456247405DFF}" srcOrd="5" destOrd="0" presId="urn:microsoft.com/office/officeart/2005/8/layout/radial4"/>
    <dgm:cxn modelId="{6205F8A2-1D39-4DBD-BD47-984ED5D65787}" type="presParOf" srcId="{D64D2814-93B0-4562-828C-7D63A08EE7A7}" destId="{AA938A2D-F39B-4FBA-BBD3-413AB8448F6A}" srcOrd="6" destOrd="0" presId="urn:microsoft.com/office/officeart/2005/8/layout/radial4"/>
    <dgm:cxn modelId="{916182DA-10D0-4CD7-9288-51343B748449}" type="presParOf" srcId="{D64D2814-93B0-4562-828C-7D63A08EE7A7}" destId="{E182437E-37EC-48E3-9DE1-95FE12B4E5A0}" srcOrd="7" destOrd="0" presId="urn:microsoft.com/office/officeart/2005/8/layout/radial4"/>
    <dgm:cxn modelId="{44C75A67-A6A9-4409-977B-14757BA9025D}" type="presParOf" srcId="{D64D2814-93B0-4562-828C-7D63A08EE7A7}" destId="{C572631A-A127-4D3B-8C78-0371F09E05CB}" srcOrd="8" destOrd="0" presId="urn:microsoft.com/office/officeart/2005/8/layout/radial4"/>
    <dgm:cxn modelId="{ED24E097-84AE-40E6-B2A8-44A4B86792A9}" type="presParOf" srcId="{D64D2814-93B0-4562-828C-7D63A08EE7A7}" destId="{D09997A1-C78C-4D8F-A521-89C79EFEDFE1}" srcOrd="9" destOrd="0" presId="urn:microsoft.com/office/officeart/2005/8/layout/radial4"/>
    <dgm:cxn modelId="{A7A89BAC-D700-468C-AA81-4A3DD764F0CF}" type="presParOf" srcId="{D64D2814-93B0-4562-828C-7D63A08EE7A7}" destId="{05858199-3844-4660-949C-3BD3A767FBDE}" srcOrd="10"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87D7EF-DD1C-4B23-8D38-18DFA1A5514D}" type="doc">
      <dgm:prSet loTypeId="urn:microsoft.com/office/officeart/2005/8/layout/hProcess9" loCatId="process" qsTypeId="urn:microsoft.com/office/officeart/2005/8/quickstyle/simple1" qsCatId="simple" csTypeId="urn:microsoft.com/office/officeart/2005/8/colors/accent1_1" csCatId="accent1" phldr="1"/>
      <dgm:spPr/>
    </dgm:pt>
    <dgm:pt modelId="{28FF80AA-9478-4690-810B-D885091FC6D2}">
      <dgm:prSet phldrT="[Texto]" custT="1"/>
      <dgm:spPr/>
      <dgm:t>
        <a:bodyPr/>
        <a:lstStyle/>
        <a:p>
          <a:r>
            <a:rPr lang="pt-BR" sz="2800" dirty="0" smtClean="0">
              <a:solidFill>
                <a:srgbClr val="FF0000"/>
              </a:solidFill>
            </a:rPr>
            <a:t>AZA</a:t>
          </a:r>
          <a:r>
            <a:rPr lang="pt-BR" sz="2800" dirty="0" smtClean="0">
              <a:solidFill>
                <a:srgbClr val="565755"/>
              </a:solidFill>
            </a:rPr>
            <a:t> (a thiopurine) is metabolized into </a:t>
          </a:r>
          <a:r>
            <a:rPr lang="pt-BR" sz="2800" dirty="0" smtClean="0">
              <a:solidFill>
                <a:srgbClr val="FF0000"/>
              </a:solidFill>
            </a:rPr>
            <a:t>active compounds:</a:t>
          </a:r>
          <a:r>
            <a:rPr lang="pt-BR" sz="2800" dirty="0" smtClean="0">
              <a:solidFill>
                <a:srgbClr val="565755"/>
              </a:solidFill>
              <a:sym typeface="Wingdings" pitchFamily="2" charset="2"/>
            </a:rPr>
            <a:t> 6-thioguanine nucleotides (6-TGN) within immune cells</a:t>
          </a:r>
          <a:r>
            <a:rPr lang="pt-BR" sz="2800" dirty="0" smtClean="0">
              <a:solidFill>
                <a:srgbClr val="565755"/>
              </a:solidFill>
            </a:rPr>
            <a:t> </a:t>
          </a:r>
          <a:endParaRPr lang="pt-BR" sz="2800" dirty="0">
            <a:solidFill>
              <a:srgbClr val="565755"/>
            </a:solidFill>
          </a:endParaRPr>
        </a:p>
      </dgm:t>
    </dgm:pt>
    <dgm:pt modelId="{6306839B-601D-4952-932D-BE94641CF7D4}" type="parTrans" cxnId="{075CC664-DDA8-449E-AF9D-22FD0615CB0A}">
      <dgm:prSet/>
      <dgm:spPr/>
      <dgm:t>
        <a:bodyPr/>
        <a:lstStyle/>
        <a:p>
          <a:endParaRPr lang="pt-BR" sz="2800">
            <a:solidFill>
              <a:srgbClr val="565755"/>
            </a:solidFill>
          </a:endParaRPr>
        </a:p>
      </dgm:t>
    </dgm:pt>
    <dgm:pt modelId="{9E6AA875-6A57-4C42-9D8F-C850F9C920CC}" type="sibTrans" cxnId="{075CC664-DDA8-449E-AF9D-22FD0615CB0A}">
      <dgm:prSet/>
      <dgm:spPr/>
      <dgm:t>
        <a:bodyPr/>
        <a:lstStyle/>
        <a:p>
          <a:endParaRPr lang="pt-BR" sz="2800">
            <a:solidFill>
              <a:srgbClr val="565755"/>
            </a:solidFill>
          </a:endParaRPr>
        </a:p>
      </dgm:t>
    </dgm:pt>
    <dgm:pt modelId="{E87ACB19-2169-4079-BA7F-8F50B4800239}">
      <dgm:prSet phldrT="[Texto]" custT="1"/>
      <dgm:spPr/>
      <dgm:t>
        <a:bodyPr/>
        <a:lstStyle/>
        <a:p>
          <a:pPr algn="l"/>
          <a:r>
            <a:rPr lang="pt-BR" sz="2800" dirty="0" smtClean="0">
              <a:solidFill>
                <a:srgbClr val="FF0000"/>
              </a:solidFill>
            </a:rPr>
            <a:t>  High levels of 6-TGN</a:t>
          </a:r>
          <a:br>
            <a:rPr lang="pt-BR" sz="2800" dirty="0" smtClean="0">
              <a:solidFill>
                <a:srgbClr val="FF0000"/>
              </a:solidFill>
            </a:rPr>
          </a:br>
          <a:r>
            <a:rPr lang="pt-BR" sz="2800" dirty="0" smtClean="0">
              <a:solidFill>
                <a:srgbClr val="565755"/>
              </a:solidFill>
            </a:rPr>
            <a:t>- dose-dependent injury </a:t>
          </a:r>
          <a:br>
            <a:rPr lang="pt-BR" sz="2800" dirty="0" smtClean="0">
              <a:solidFill>
                <a:srgbClr val="565755"/>
              </a:solidFill>
            </a:rPr>
          </a:br>
          <a:r>
            <a:rPr lang="pt-BR" sz="2800" dirty="0" smtClean="0">
              <a:solidFill>
                <a:srgbClr val="565755"/>
              </a:solidFill>
            </a:rPr>
            <a:t>- genetic factors</a:t>
          </a:r>
          <a:br>
            <a:rPr lang="pt-BR" sz="2800" dirty="0" smtClean="0">
              <a:solidFill>
                <a:srgbClr val="565755"/>
              </a:solidFill>
            </a:rPr>
          </a:br>
          <a:r>
            <a:rPr lang="pt-BR" sz="2800" dirty="0" smtClean="0">
              <a:solidFill>
                <a:srgbClr val="565755"/>
              </a:solidFill>
            </a:rPr>
            <a:t>- </a:t>
          </a:r>
          <a:r>
            <a:rPr lang="pt-BR" sz="2800" dirty="0" smtClean="0">
              <a:solidFill>
                <a:srgbClr val="565755"/>
              </a:solidFill>
              <a:latin typeface="Calibri"/>
              <a:ea typeface="Calibri"/>
              <a:cs typeface="Calibri"/>
            </a:rPr>
            <a:t>↓</a:t>
          </a:r>
          <a:r>
            <a:rPr lang="pt-BR" sz="2800" dirty="0" smtClean="0">
              <a:solidFill>
                <a:srgbClr val="565755"/>
              </a:solidFill>
              <a:sym typeface="Wingdings" pitchFamily="2" charset="2"/>
            </a:rPr>
            <a:t> activity of thiopurine</a:t>
          </a:r>
          <a:br>
            <a:rPr lang="pt-BR" sz="2800" dirty="0" smtClean="0">
              <a:solidFill>
                <a:srgbClr val="565755"/>
              </a:solidFill>
              <a:sym typeface="Wingdings" pitchFamily="2" charset="2"/>
            </a:rPr>
          </a:br>
          <a:r>
            <a:rPr lang="pt-BR" sz="2800" dirty="0" smtClean="0">
              <a:solidFill>
                <a:srgbClr val="565755"/>
              </a:solidFill>
              <a:sym typeface="Wingdings" pitchFamily="2" charset="2"/>
            </a:rPr>
            <a:t>S-methyltransferase </a:t>
          </a:r>
          <a:endParaRPr lang="pt-BR" sz="2800" dirty="0">
            <a:solidFill>
              <a:srgbClr val="565755"/>
            </a:solidFill>
          </a:endParaRPr>
        </a:p>
      </dgm:t>
    </dgm:pt>
    <dgm:pt modelId="{CEFE3E1B-C221-411D-A355-051AA153DA12}" type="parTrans" cxnId="{AF24F32D-9871-44F1-9386-24D8B69AA7E2}">
      <dgm:prSet/>
      <dgm:spPr/>
      <dgm:t>
        <a:bodyPr/>
        <a:lstStyle/>
        <a:p>
          <a:endParaRPr lang="pt-BR" sz="2800">
            <a:solidFill>
              <a:srgbClr val="565755"/>
            </a:solidFill>
          </a:endParaRPr>
        </a:p>
      </dgm:t>
    </dgm:pt>
    <dgm:pt modelId="{94321365-94A8-4C45-897D-ABFDFFA6D832}" type="sibTrans" cxnId="{AF24F32D-9871-44F1-9386-24D8B69AA7E2}">
      <dgm:prSet/>
      <dgm:spPr/>
      <dgm:t>
        <a:bodyPr/>
        <a:lstStyle/>
        <a:p>
          <a:endParaRPr lang="pt-BR" sz="2800">
            <a:solidFill>
              <a:srgbClr val="565755"/>
            </a:solidFill>
          </a:endParaRPr>
        </a:p>
      </dgm:t>
    </dgm:pt>
    <dgm:pt modelId="{87E753AB-8A23-4955-9D7C-E940652A2B07}">
      <dgm:prSet phldrT="[Texto]" custT="1"/>
      <dgm:spPr/>
      <dgm:t>
        <a:bodyPr/>
        <a:lstStyle/>
        <a:p>
          <a:r>
            <a:rPr lang="pt-BR" sz="2800" dirty="0" smtClean="0">
              <a:solidFill>
                <a:srgbClr val="FF0000"/>
              </a:solidFill>
              <a:sym typeface="Wingdings" pitchFamily="2" charset="2"/>
            </a:rPr>
            <a:t>Damage to sinusoidal endothelial cells and small hepatic venules </a:t>
          </a:r>
          <a:r>
            <a:rPr lang="pt-BR" sz="2800" dirty="0" smtClean="0">
              <a:solidFill>
                <a:srgbClr val="565755"/>
              </a:solidFill>
              <a:sym typeface="Wingdings" pitchFamily="2" charset="2"/>
            </a:rPr>
            <a:t>(in vitro investigation, AZA induces this damage due to depletion of cellular glutathione) </a:t>
          </a:r>
          <a:endParaRPr lang="pt-BR" sz="2800" dirty="0">
            <a:solidFill>
              <a:srgbClr val="565755"/>
            </a:solidFill>
          </a:endParaRPr>
        </a:p>
      </dgm:t>
    </dgm:pt>
    <dgm:pt modelId="{BB2FD183-41ED-4E08-A88E-F8713BD6B8B6}" type="parTrans" cxnId="{485E34CD-5DAF-46C5-B5AC-5B0B1C1F4680}">
      <dgm:prSet/>
      <dgm:spPr/>
      <dgm:t>
        <a:bodyPr/>
        <a:lstStyle/>
        <a:p>
          <a:endParaRPr lang="pt-BR" sz="2800">
            <a:solidFill>
              <a:srgbClr val="565755"/>
            </a:solidFill>
          </a:endParaRPr>
        </a:p>
      </dgm:t>
    </dgm:pt>
    <dgm:pt modelId="{5E9B230E-2AD3-4FC4-8A5D-47D8532E27E9}" type="sibTrans" cxnId="{485E34CD-5DAF-46C5-B5AC-5B0B1C1F4680}">
      <dgm:prSet/>
      <dgm:spPr/>
      <dgm:t>
        <a:bodyPr/>
        <a:lstStyle/>
        <a:p>
          <a:endParaRPr lang="pt-BR" sz="2800">
            <a:solidFill>
              <a:srgbClr val="565755"/>
            </a:solidFill>
          </a:endParaRPr>
        </a:p>
      </dgm:t>
    </dgm:pt>
    <dgm:pt modelId="{C0E9093D-0264-461F-AC85-18955DC51252}">
      <dgm:prSet custT="1"/>
      <dgm:spPr/>
      <dgm:t>
        <a:bodyPr/>
        <a:lstStyle/>
        <a:p>
          <a:r>
            <a:rPr lang="pt-BR" sz="2800" dirty="0" smtClean="0">
              <a:solidFill>
                <a:srgbClr val="565755"/>
              </a:solidFill>
            </a:rPr>
            <a:t>This leads to </a:t>
          </a:r>
          <a:r>
            <a:rPr lang="pt-BR" sz="2800" dirty="0" smtClean="0">
              <a:solidFill>
                <a:srgbClr val="FF0000"/>
              </a:solidFill>
            </a:rPr>
            <a:t>non-thrombotic vessel occlusion</a:t>
          </a:r>
          <a:r>
            <a:rPr lang="pt-BR" sz="2800" dirty="0" smtClean="0">
              <a:solidFill>
                <a:srgbClr val="565755"/>
              </a:solidFill>
            </a:rPr>
            <a:t>, which </a:t>
          </a:r>
          <a:r>
            <a:rPr lang="pt-BR" sz="2800" dirty="0" smtClean="0">
              <a:solidFill>
                <a:srgbClr val="FF0000"/>
              </a:solidFill>
            </a:rPr>
            <a:t>subsequently </a:t>
          </a:r>
          <a:r>
            <a:rPr lang="pt-BR" sz="2800" dirty="0" smtClean="0">
              <a:solidFill>
                <a:srgbClr val="565755"/>
              </a:solidFill>
            </a:rPr>
            <a:t>causes the </a:t>
          </a:r>
          <a:r>
            <a:rPr lang="pt-BR" sz="2800" dirty="0" smtClean="0">
              <a:solidFill>
                <a:srgbClr val="FF0000"/>
              </a:solidFill>
            </a:rPr>
            <a:t>onset of PH</a:t>
          </a:r>
          <a:endParaRPr lang="pt-BR" sz="2800" dirty="0">
            <a:solidFill>
              <a:srgbClr val="FF0000"/>
            </a:solidFill>
          </a:endParaRPr>
        </a:p>
      </dgm:t>
    </dgm:pt>
    <dgm:pt modelId="{599A16CB-9B7D-4531-BA1B-7804120F3713}" type="parTrans" cxnId="{7F2FBCBC-5CAB-4052-B371-B0F410666E8F}">
      <dgm:prSet/>
      <dgm:spPr/>
      <dgm:t>
        <a:bodyPr/>
        <a:lstStyle/>
        <a:p>
          <a:endParaRPr lang="pt-BR" sz="2800">
            <a:solidFill>
              <a:srgbClr val="565755"/>
            </a:solidFill>
          </a:endParaRPr>
        </a:p>
      </dgm:t>
    </dgm:pt>
    <dgm:pt modelId="{0068ED03-DAA2-4C88-8AE8-9CE35AB8EC1E}" type="sibTrans" cxnId="{7F2FBCBC-5CAB-4052-B371-B0F410666E8F}">
      <dgm:prSet/>
      <dgm:spPr/>
      <dgm:t>
        <a:bodyPr/>
        <a:lstStyle/>
        <a:p>
          <a:endParaRPr lang="pt-BR" sz="2800">
            <a:solidFill>
              <a:srgbClr val="565755"/>
            </a:solidFill>
          </a:endParaRPr>
        </a:p>
      </dgm:t>
    </dgm:pt>
    <dgm:pt modelId="{CCB32EC8-ECDC-40B4-B936-3F16CF198425}" type="pres">
      <dgm:prSet presAssocID="{A387D7EF-DD1C-4B23-8D38-18DFA1A5514D}" presName="CompostProcess" presStyleCnt="0">
        <dgm:presLayoutVars>
          <dgm:dir/>
          <dgm:resizeHandles val="exact"/>
        </dgm:presLayoutVars>
      </dgm:prSet>
      <dgm:spPr/>
    </dgm:pt>
    <dgm:pt modelId="{5E2394F9-125B-48BD-BEAC-CC0D457C15DB}" type="pres">
      <dgm:prSet presAssocID="{A387D7EF-DD1C-4B23-8D38-18DFA1A5514D}" presName="arrow" presStyleLbl="bgShp" presStyleIdx="0" presStyleCnt="1" custLinFactNeighborX="-8494" custLinFactNeighborY="-9939"/>
      <dgm:spPr/>
    </dgm:pt>
    <dgm:pt modelId="{8AA81AFD-3368-40B8-932D-23BF6C37721E}" type="pres">
      <dgm:prSet presAssocID="{A387D7EF-DD1C-4B23-8D38-18DFA1A5514D}" presName="linearProcess" presStyleCnt="0"/>
      <dgm:spPr/>
    </dgm:pt>
    <dgm:pt modelId="{9DBFC803-982E-486C-B39D-EC38F76E0809}" type="pres">
      <dgm:prSet presAssocID="{28FF80AA-9478-4690-810B-D885091FC6D2}" presName="textNode" presStyleLbl="node1" presStyleIdx="0" presStyleCnt="4" custScaleX="106137" custScaleY="129121">
        <dgm:presLayoutVars>
          <dgm:bulletEnabled val="1"/>
        </dgm:presLayoutVars>
      </dgm:prSet>
      <dgm:spPr/>
      <dgm:t>
        <a:bodyPr/>
        <a:lstStyle/>
        <a:p>
          <a:endParaRPr lang="pt-BR"/>
        </a:p>
      </dgm:t>
    </dgm:pt>
    <dgm:pt modelId="{9584F6F7-63F2-4494-B91C-ABC63FE69D5B}" type="pres">
      <dgm:prSet presAssocID="{9E6AA875-6A57-4C42-9D8F-C850F9C920CC}" presName="sibTrans" presStyleCnt="0"/>
      <dgm:spPr/>
    </dgm:pt>
    <dgm:pt modelId="{23C8BD73-898B-42DC-A3A7-D1D46F9468BF}" type="pres">
      <dgm:prSet presAssocID="{E87ACB19-2169-4079-BA7F-8F50B4800239}" presName="textNode" presStyleLbl="node1" presStyleIdx="1" presStyleCnt="4" custScaleX="123833" custScaleY="123749">
        <dgm:presLayoutVars>
          <dgm:bulletEnabled val="1"/>
        </dgm:presLayoutVars>
      </dgm:prSet>
      <dgm:spPr/>
      <dgm:t>
        <a:bodyPr/>
        <a:lstStyle/>
        <a:p>
          <a:endParaRPr lang="pt-BR"/>
        </a:p>
      </dgm:t>
    </dgm:pt>
    <dgm:pt modelId="{A79A89C2-D475-4792-A962-0CEE3625DFCB}" type="pres">
      <dgm:prSet presAssocID="{94321365-94A8-4C45-897D-ABFDFFA6D832}" presName="sibTrans" presStyleCnt="0"/>
      <dgm:spPr/>
    </dgm:pt>
    <dgm:pt modelId="{6EFF701C-E400-4052-A1F9-7CB1ED9B4B07}" type="pres">
      <dgm:prSet presAssocID="{87E753AB-8A23-4955-9D7C-E940652A2B07}" presName="textNode" presStyleLbl="node1" presStyleIdx="2" presStyleCnt="4" custScaleX="128398" custScaleY="130464">
        <dgm:presLayoutVars>
          <dgm:bulletEnabled val="1"/>
        </dgm:presLayoutVars>
      </dgm:prSet>
      <dgm:spPr/>
      <dgm:t>
        <a:bodyPr/>
        <a:lstStyle/>
        <a:p>
          <a:endParaRPr lang="pt-BR"/>
        </a:p>
      </dgm:t>
    </dgm:pt>
    <dgm:pt modelId="{A5562362-5E30-4269-AEB7-4617EC20573A}" type="pres">
      <dgm:prSet presAssocID="{5E9B230E-2AD3-4FC4-8A5D-47D8532E27E9}" presName="sibTrans" presStyleCnt="0"/>
      <dgm:spPr/>
    </dgm:pt>
    <dgm:pt modelId="{7C502C89-B9ED-4176-AE07-2C7E2BF93AFA}" type="pres">
      <dgm:prSet presAssocID="{C0E9093D-0264-461F-AC85-18955DC51252}" presName="textNode" presStyleLbl="node1" presStyleIdx="3" presStyleCnt="4" custScaleX="108292" custScaleY="129121">
        <dgm:presLayoutVars>
          <dgm:bulletEnabled val="1"/>
        </dgm:presLayoutVars>
      </dgm:prSet>
      <dgm:spPr/>
      <dgm:t>
        <a:bodyPr/>
        <a:lstStyle/>
        <a:p>
          <a:endParaRPr lang="pt-BR"/>
        </a:p>
      </dgm:t>
    </dgm:pt>
  </dgm:ptLst>
  <dgm:cxnLst>
    <dgm:cxn modelId="{485E34CD-5DAF-46C5-B5AC-5B0B1C1F4680}" srcId="{A387D7EF-DD1C-4B23-8D38-18DFA1A5514D}" destId="{87E753AB-8A23-4955-9D7C-E940652A2B07}" srcOrd="2" destOrd="0" parTransId="{BB2FD183-41ED-4E08-A88E-F8713BD6B8B6}" sibTransId="{5E9B230E-2AD3-4FC4-8A5D-47D8532E27E9}"/>
    <dgm:cxn modelId="{AF24F32D-9871-44F1-9386-24D8B69AA7E2}" srcId="{A387D7EF-DD1C-4B23-8D38-18DFA1A5514D}" destId="{E87ACB19-2169-4079-BA7F-8F50B4800239}" srcOrd="1" destOrd="0" parTransId="{CEFE3E1B-C221-411D-A355-051AA153DA12}" sibTransId="{94321365-94A8-4C45-897D-ABFDFFA6D832}"/>
    <dgm:cxn modelId="{7F2FBCBC-5CAB-4052-B371-B0F410666E8F}" srcId="{A387D7EF-DD1C-4B23-8D38-18DFA1A5514D}" destId="{C0E9093D-0264-461F-AC85-18955DC51252}" srcOrd="3" destOrd="0" parTransId="{599A16CB-9B7D-4531-BA1B-7804120F3713}" sibTransId="{0068ED03-DAA2-4C88-8AE8-9CE35AB8EC1E}"/>
    <dgm:cxn modelId="{764A798A-8B3C-4A73-B254-23245924DBDA}" type="presOf" srcId="{87E753AB-8A23-4955-9D7C-E940652A2B07}" destId="{6EFF701C-E400-4052-A1F9-7CB1ED9B4B07}" srcOrd="0" destOrd="0" presId="urn:microsoft.com/office/officeart/2005/8/layout/hProcess9"/>
    <dgm:cxn modelId="{2D00DD3D-A3B1-4FBF-A902-30071BA27030}" type="presOf" srcId="{E87ACB19-2169-4079-BA7F-8F50B4800239}" destId="{23C8BD73-898B-42DC-A3A7-D1D46F9468BF}" srcOrd="0" destOrd="0" presId="urn:microsoft.com/office/officeart/2005/8/layout/hProcess9"/>
    <dgm:cxn modelId="{075CC664-DDA8-449E-AF9D-22FD0615CB0A}" srcId="{A387D7EF-DD1C-4B23-8D38-18DFA1A5514D}" destId="{28FF80AA-9478-4690-810B-D885091FC6D2}" srcOrd="0" destOrd="0" parTransId="{6306839B-601D-4952-932D-BE94641CF7D4}" sibTransId="{9E6AA875-6A57-4C42-9D8F-C850F9C920CC}"/>
    <dgm:cxn modelId="{3F6CF2F8-92C4-4C98-BC10-FB9E8FB1E612}" type="presOf" srcId="{C0E9093D-0264-461F-AC85-18955DC51252}" destId="{7C502C89-B9ED-4176-AE07-2C7E2BF93AFA}" srcOrd="0" destOrd="0" presId="urn:microsoft.com/office/officeart/2005/8/layout/hProcess9"/>
    <dgm:cxn modelId="{5A2F06FA-9E79-4802-BD15-AA9A569BC4F7}" type="presOf" srcId="{A387D7EF-DD1C-4B23-8D38-18DFA1A5514D}" destId="{CCB32EC8-ECDC-40B4-B936-3F16CF198425}" srcOrd="0" destOrd="0" presId="urn:microsoft.com/office/officeart/2005/8/layout/hProcess9"/>
    <dgm:cxn modelId="{9BE490B6-D2F8-486C-AD1B-574E7CCF6E34}" type="presOf" srcId="{28FF80AA-9478-4690-810B-D885091FC6D2}" destId="{9DBFC803-982E-486C-B39D-EC38F76E0809}" srcOrd="0" destOrd="0" presId="urn:microsoft.com/office/officeart/2005/8/layout/hProcess9"/>
    <dgm:cxn modelId="{4B0E75EA-8A30-4C2A-9D39-FA497E8EB83E}" type="presParOf" srcId="{CCB32EC8-ECDC-40B4-B936-3F16CF198425}" destId="{5E2394F9-125B-48BD-BEAC-CC0D457C15DB}" srcOrd="0" destOrd="0" presId="urn:microsoft.com/office/officeart/2005/8/layout/hProcess9"/>
    <dgm:cxn modelId="{92DDF00A-21F4-461E-9713-FC2926BAEDC7}" type="presParOf" srcId="{CCB32EC8-ECDC-40B4-B936-3F16CF198425}" destId="{8AA81AFD-3368-40B8-932D-23BF6C37721E}" srcOrd="1" destOrd="0" presId="urn:microsoft.com/office/officeart/2005/8/layout/hProcess9"/>
    <dgm:cxn modelId="{46DF9223-8D91-4150-AC61-815F0D6AA4FF}" type="presParOf" srcId="{8AA81AFD-3368-40B8-932D-23BF6C37721E}" destId="{9DBFC803-982E-486C-B39D-EC38F76E0809}" srcOrd="0" destOrd="0" presId="urn:microsoft.com/office/officeart/2005/8/layout/hProcess9"/>
    <dgm:cxn modelId="{F230197E-F317-486B-81BF-0477AB01AD0A}" type="presParOf" srcId="{8AA81AFD-3368-40B8-932D-23BF6C37721E}" destId="{9584F6F7-63F2-4494-B91C-ABC63FE69D5B}" srcOrd="1" destOrd="0" presId="urn:microsoft.com/office/officeart/2005/8/layout/hProcess9"/>
    <dgm:cxn modelId="{4DD53433-1146-4C01-A63F-A4CBB8919067}" type="presParOf" srcId="{8AA81AFD-3368-40B8-932D-23BF6C37721E}" destId="{23C8BD73-898B-42DC-A3A7-D1D46F9468BF}" srcOrd="2" destOrd="0" presId="urn:microsoft.com/office/officeart/2005/8/layout/hProcess9"/>
    <dgm:cxn modelId="{2C496247-6B28-4EE5-B784-5C06328AB4EF}" type="presParOf" srcId="{8AA81AFD-3368-40B8-932D-23BF6C37721E}" destId="{A79A89C2-D475-4792-A962-0CEE3625DFCB}" srcOrd="3" destOrd="0" presId="urn:microsoft.com/office/officeart/2005/8/layout/hProcess9"/>
    <dgm:cxn modelId="{57D62E27-3DF7-4D36-AF63-76BF30AB0488}" type="presParOf" srcId="{8AA81AFD-3368-40B8-932D-23BF6C37721E}" destId="{6EFF701C-E400-4052-A1F9-7CB1ED9B4B07}" srcOrd="4" destOrd="0" presId="urn:microsoft.com/office/officeart/2005/8/layout/hProcess9"/>
    <dgm:cxn modelId="{3E48D278-93B3-4362-B691-2B047D97F9D2}" type="presParOf" srcId="{8AA81AFD-3368-40B8-932D-23BF6C37721E}" destId="{A5562362-5E30-4269-AEB7-4617EC20573A}" srcOrd="5" destOrd="0" presId="urn:microsoft.com/office/officeart/2005/8/layout/hProcess9"/>
    <dgm:cxn modelId="{655AFE91-AD8A-46A7-A93F-912E6FD074E8}" type="presParOf" srcId="{8AA81AFD-3368-40B8-932D-23BF6C37721E}" destId="{7C502C89-B9ED-4176-AE07-2C7E2BF93AFA}" srcOrd="6" destOrd="0" presId="urn:microsoft.com/office/officeart/2005/8/layout/hProcess9"/>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C009A-67B6-4F10-AD74-57701A5DFEFB}">
      <dsp:nvSpPr>
        <dsp:cNvPr id="0" name=""/>
        <dsp:cNvSpPr/>
      </dsp:nvSpPr>
      <dsp:spPr>
        <a:xfrm>
          <a:off x="5826389" y="4716252"/>
          <a:ext cx="3459807" cy="345980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pt-BR" sz="3400" kern="1200" dirty="0"/>
            <a:t>Inflammatory Bowel Disease</a:t>
          </a:r>
        </a:p>
      </dsp:txBody>
      <dsp:txXfrm>
        <a:off x="6333066" y="5222929"/>
        <a:ext cx="2446453" cy="2446453"/>
      </dsp:txXfrm>
    </dsp:sp>
    <dsp:sp modelId="{DF1BFF1D-F721-4CBD-AF35-722D71C0B784}">
      <dsp:nvSpPr>
        <dsp:cNvPr id="0" name=""/>
        <dsp:cNvSpPr/>
      </dsp:nvSpPr>
      <dsp:spPr>
        <a:xfrm rot="10800000">
          <a:off x="2473028" y="5953133"/>
          <a:ext cx="3168926" cy="98604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CFEFAA-73A1-46AA-BEAD-00C0148E2266}">
      <dsp:nvSpPr>
        <dsp:cNvPr id="0" name=""/>
        <dsp:cNvSpPr/>
      </dsp:nvSpPr>
      <dsp:spPr>
        <a:xfrm>
          <a:off x="896408" y="5689452"/>
          <a:ext cx="3153240" cy="151340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pt-BR" sz="2600" kern="1200" dirty="0"/>
            <a:t>The </a:t>
          </a:r>
          <a:r>
            <a:rPr lang="pt-BR" sz="2600" kern="1200" dirty="0">
              <a:solidFill>
                <a:srgbClr val="FF0000"/>
              </a:solidFill>
            </a:rPr>
            <a:t>prevalence</a:t>
          </a:r>
          <a:r>
            <a:rPr lang="pt-BR" sz="2600" kern="1200" dirty="0"/>
            <a:t> of PSVD in patients with IBD was reported to be</a:t>
          </a:r>
          <a:r>
            <a:rPr lang="pt-BR" sz="2600" kern="1200" dirty="0">
              <a:solidFill>
                <a:srgbClr val="FF0000"/>
              </a:solidFill>
            </a:rPr>
            <a:t> 6%</a:t>
          </a:r>
        </a:p>
      </dsp:txBody>
      <dsp:txXfrm>
        <a:off x="940734" y="5733778"/>
        <a:ext cx="3064588" cy="1424756"/>
      </dsp:txXfrm>
    </dsp:sp>
    <dsp:sp modelId="{D7F75A35-3074-4DD3-8388-4BA15CF0A95E}">
      <dsp:nvSpPr>
        <dsp:cNvPr id="0" name=""/>
        <dsp:cNvSpPr/>
      </dsp:nvSpPr>
      <dsp:spPr>
        <a:xfrm rot="12979138">
          <a:off x="2268229" y="3572968"/>
          <a:ext cx="4100217" cy="98604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1DC9A1-49FB-47EC-99A0-B04C51133C1A}">
      <dsp:nvSpPr>
        <dsp:cNvPr id="0" name=""/>
        <dsp:cNvSpPr/>
      </dsp:nvSpPr>
      <dsp:spPr>
        <a:xfrm>
          <a:off x="591630" y="1483227"/>
          <a:ext cx="4149737" cy="2737050"/>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pt-BR" sz="2600" kern="1200" dirty="0"/>
            <a:t>Chronic and acute inflammation can </a:t>
          </a:r>
          <a:r>
            <a:rPr lang="pt-BR" sz="2600" kern="1200" dirty="0">
              <a:solidFill>
                <a:srgbClr val="FF0000"/>
              </a:solidFill>
            </a:rPr>
            <a:t>exacerbate immunologic and prothrombotic risk factors</a:t>
          </a:r>
          <a:r>
            <a:rPr lang="pt-BR" sz="2600" kern="1200" dirty="0"/>
            <a:t>, leading to the promotion of thrombogenesis and portal vein stenosis - ↑ TNF-</a:t>
          </a:r>
          <a:r>
            <a:rPr lang="el-GR" sz="2600" kern="1200" dirty="0"/>
            <a:t>α</a:t>
          </a:r>
          <a:endParaRPr lang="pt-BR" sz="2600" kern="1200" dirty="0"/>
        </a:p>
      </dsp:txBody>
      <dsp:txXfrm>
        <a:off x="671795" y="1563392"/>
        <a:ext cx="3989407" cy="2576720"/>
      </dsp:txXfrm>
    </dsp:sp>
    <dsp:sp modelId="{D4EAD1C6-0FE5-4022-A1E5-456247405DFF}">
      <dsp:nvSpPr>
        <dsp:cNvPr id="0" name=""/>
        <dsp:cNvSpPr/>
      </dsp:nvSpPr>
      <dsp:spPr>
        <a:xfrm rot="16254994">
          <a:off x="6176034" y="2623258"/>
          <a:ext cx="2867062" cy="98604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38A2D-F39B-4FBA-BBD3-413AB8448F6A}">
      <dsp:nvSpPr>
        <dsp:cNvPr id="0" name=""/>
        <dsp:cNvSpPr/>
      </dsp:nvSpPr>
      <dsp:spPr>
        <a:xfrm>
          <a:off x="5221666" y="30636"/>
          <a:ext cx="4821662" cy="330459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pt-BR" sz="2600" kern="1200" dirty="0">
              <a:solidFill>
                <a:srgbClr val="FF0000"/>
              </a:solidFill>
            </a:rPr>
            <a:t>Extensive</a:t>
          </a:r>
          <a:r>
            <a:rPr lang="pt-BR" sz="2600" kern="1200" dirty="0"/>
            <a:t> small intestinal </a:t>
          </a:r>
          <a:r>
            <a:rPr lang="pt-BR" sz="2600" kern="1200" dirty="0">
              <a:solidFill>
                <a:srgbClr val="FF0000"/>
              </a:solidFill>
            </a:rPr>
            <a:t>involvement</a:t>
          </a:r>
          <a:r>
            <a:rPr lang="pt-BR" sz="2600" kern="1200" dirty="0"/>
            <a:t> may result in </a:t>
          </a:r>
          <a:r>
            <a:rPr lang="pt-BR" sz="2600" kern="1200" dirty="0">
              <a:latin typeface="Calibri"/>
              <a:ea typeface="Calibri"/>
              <a:cs typeface="Calibri"/>
            </a:rPr>
            <a:t>↓</a:t>
          </a:r>
          <a:r>
            <a:rPr lang="pt-BR" sz="2600" kern="1200" dirty="0"/>
            <a:t> absorption of vitamin B12, B6 and folic acid, leading to </a:t>
          </a:r>
          <a:r>
            <a:rPr lang="pt-BR" sz="2600" kern="1200" dirty="0">
              <a:solidFill>
                <a:srgbClr val="FF0000"/>
              </a:solidFill>
            </a:rPr>
            <a:t>hyperhomocysteinemia</a:t>
          </a:r>
          <a:r>
            <a:rPr lang="pt-BR" sz="2600" kern="1200" dirty="0"/>
            <a:t> and an ↑ risk of thrombosis in the branches of the portal vein</a:t>
          </a:r>
        </a:p>
      </dsp:txBody>
      <dsp:txXfrm>
        <a:off x="5318454" y="127424"/>
        <a:ext cx="4628086" cy="3111016"/>
      </dsp:txXfrm>
    </dsp:sp>
    <dsp:sp modelId="{E182437E-37EC-48E3-9DE1-95FE12B4E5A0}">
      <dsp:nvSpPr>
        <dsp:cNvPr id="0" name=""/>
        <dsp:cNvSpPr/>
      </dsp:nvSpPr>
      <dsp:spPr>
        <a:xfrm rot="19272708">
          <a:off x="8564888" y="3038582"/>
          <a:ext cx="5235808" cy="98604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72631A-A127-4D3B-8C78-0371F09E05CB}">
      <dsp:nvSpPr>
        <dsp:cNvPr id="0" name=""/>
        <dsp:cNvSpPr/>
      </dsp:nvSpPr>
      <dsp:spPr>
        <a:xfrm>
          <a:off x="11158272" y="482026"/>
          <a:ext cx="4130181" cy="281922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pt-BR" sz="2600" kern="1200" dirty="0"/>
            <a:t>Patients with PSVD may have </a:t>
          </a:r>
          <a:r>
            <a:rPr lang="pt-BR" sz="2600" kern="1200" dirty="0">
              <a:solidFill>
                <a:srgbClr val="FF0000"/>
              </a:solidFill>
            </a:rPr>
            <a:t>impaired intestinal permeability and endotoxemia</a:t>
          </a:r>
          <a:r>
            <a:rPr lang="pt-BR" sz="2600" kern="1200" dirty="0"/>
            <a:t> correlating with a pro-aggregating /procoagulant state</a:t>
          </a:r>
        </a:p>
      </dsp:txBody>
      <dsp:txXfrm>
        <a:off x="11240844" y="564598"/>
        <a:ext cx="3965037" cy="2654077"/>
      </dsp:txXfrm>
    </dsp:sp>
    <dsp:sp modelId="{D09997A1-C78C-4D8F-A521-89C79EFEDFE1}">
      <dsp:nvSpPr>
        <dsp:cNvPr id="0" name=""/>
        <dsp:cNvSpPr/>
      </dsp:nvSpPr>
      <dsp:spPr>
        <a:xfrm rot="21442399">
          <a:off x="9516104" y="5770967"/>
          <a:ext cx="4021975" cy="98604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858199-3844-4660-949C-3BD3A767FBDE}">
      <dsp:nvSpPr>
        <dsp:cNvPr id="0" name=""/>
        <dsp:cNvSpPr/>
      </dsp:nvSpPr>
      <dsp:spPr>
        <a:xfrm>
          <a:off x="11069933" y="4200581"/>
          <a:ext cx="4932066" cy="39424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rtl="0">
            <a:lnSpc>
              <a:spcPct val="90000"/>
            </a:lnSpc>
            <a:spcBef>
              <a:spcPct val="0"/>
            </a:spcBef>
            <a:spcAft>
              <a:spcPct val="35000"/>
            </a:spcAft>
            <a:buNone/>
          </a:pPr>
          <a:r>
            <a:rPr lang="pt-BR" sz="2600" kern="1200" dirty="0"/>
            <a:t>The histological lesions observed in PSVD, including lobular and non-necrotising, non-fibrosing granulomas, disruption of the sinusoid lining, and portal vein endothelialitis, consistently suggest a possible role for </a:t>
          </a:r>
          <a:r>
            <a:rPr lang="pt-BR" sz="2600" kern="1200" dirty="0">
              <a:solidFill>
                <a:srgbClr val="FF0000"/>
              </a:solidFill>
            </a:rPr>
            <a:t>intrasinusoidal T lymphocytes in its pathogenesis</a:t>
          </a:r>
          <a:r>
            <a:rPr lang="pt-BR" sz="2600" kern="1200" dirty="0">
              <a:solidFill>
                <a:srgbClr val="FF0000"/>
              </a:solidFill>
              <a:latin typeface="Calibri Light"/>
            </a:rPr>
            <a:t> </a:t>
          </a:r>
          <a:endParaRPr lang="pt-BR" sz="2600" kern="1200" dirty="0">
            <a:solidFill>
              <a:srgbClr val="FF0000"/>
            </a:solidFill>
          </a:endParaRPr>
        </a:p>
      </dsp:txBody>
      <dsp:txXfrm>
        <a:off x="11185405" y="4316053"/>
        <a:ext cx="4701122" cy="371155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0.20413</cdr:x>
      <cdr:y>0.79838</cdr:y>
    </cdr:from>
    <cdr:to>
      <cdr:x>0.25273</cdr:x>
      <cdr:y>0.85367</cdr:y>
    </cdr:to>
    <cdr:sp macro="" textlink="">
      <cdr:nvSpPr>
        <cdr:cNvPr id="2" name="CaixaDeTexto 1"/>
        <cdr:cNvSpPr txBox="1"/>
      </cdr:nvSpPr>
      <cdr:spPr>
        <a:xfrm xmlns:a="http://schemas.openxmlformats.org/drawingml/2006/main">
          <a:off x="2560320" y="5501640"/>
          <a:ext cx="609600" cy="381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pt-BR" sz="2800" b="1" dirty="0" smtClean="0">
              <a:solidFill>
                <a:schemeClr val="accent2"/>
              </a:solidFill>
            </a:rPr>
            <a:t>93</a:t>
          </a:r>
          <a:endParaRPr lang="pt-BR" sz="2800" b="1" dirty="0">
            <a:solidFill>
              <a:schemeClr val="accent2"/>
            </a:solidFill>
          </a:endParaRPr>
        </a:p>
      </cdr:txBody>
    </cdr:sp>
  </cdr:relSizeAnchor>
  <cdr:relSizeAnchor xmlns:cdr="http://schemas.openxmlformats.org/drawingml/2006/chartDrawing">
    <cdr:from>
      <cdr:x>0.51397</cdr:x>
      <cdr:y>0.16587</cdr:y>
    </cdr:from>
    <cdr:to>
      <cdr:x>0.58445</cdr:x>
      <cdr:y>0.21673</cdr:y>
    </cdr:to>
    <cdr:sp macro="" textlink="">
      <cdr:nvSpPr>
        <cdr:cNvPr id="3" name="CaixaDeTexto 1"/>
        <cdr:cNvSpPr txBox="1"/>
      </cdr:nvSpPr>
      <cdr:spPr>
        <a:xfrm xmlns:a="http://schemas.openxmlformats.org/drawingml/2006/main">
          <a:off x="6446520" y="1143000"/>
          <a:ext cx="883920" cy="3505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pt-BR" sz="2800" b="1" dirty="0" smtClean="0">
              <a:solidFill>
                <a:srgbClr val="ED7D31"/>
              </a:solidFill>
            </a:rPr>
            <a:t>910</a:t>
          </a:r>
          <a:endParaRPr lang="pt-BR" sz="2800" b="1" dirty="0">
            <a:solidFill>
              <a:srgbClr val="ED7D31"/>
            </a:solidFill>
          </a:endParaRPr>
        </a:p>
      </cdr:txBody>
    </cdr:sp>
  </cdr:relSizeAnchor>
  <cdr:relSizeAnchor xmlns:cdr="http://schemas.openxmlformats.org/drawingml/2006/chartDrawing">
    <cdr:from>
      <cdr:x>0.84933</cdr:x>
      <cdr:y>0.65905</cdr:y>
    </cdr:from>
    <cdr:to>
      <cdr:x>0.91981</cdr:x>
      <cdr:y>0.70992</cdr:y>
    </cdr:to>
    <cdr:sp macro="" textlink="">
      <cdr:nvSpPr>
        <cdr:cNvPr id="4" name="CaixaDeTexto 1"/>
        <cdr:cNvSpPr txBox="1"/>
      </cdr:nvSpPr>
      <cdr:spPr>
        <a:xfrm xmlns:a="http://schemas.openxmlformats.org/drawingml/2006/main">
          <a:off x="10652760" y="4541520"/>
          <a:ext cx="883920" cy="3505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pt-BR" sz="2800" b="1" dirty="0" smtClean="0">
              <a:solidFill>
                <a:srgbClr val="ED7D31"/>
              </a:solidFill>
            </a:rPr>
            <a:t>282</a:t>
          </a:r>
          <a:endParaRPr lang="pt-BR" sz="2800" b="1" dirty="0">
            <a:solidFill>
              <a:srgbClr val="ED7D31"/>
            </a:solidFill>
          </a:endParaRPr>
        </a:p>
      </cdr:txBody>
    </cdr:sp>
  </cdr:relSizeAnchor>
  <cdr:relSizeAnchor xmlns:cdr="http://schemas.openxmlformats.org/drawingml/2006/chartDrawing">
    <cdr:from>
      <cdr:x>0.64573</cdr:x>
      <cdr:y>0.17349</cdr:y>
    </cdr:from>
    <cdr:to>
      <cdr:x>0.99081</cdr:x>
      <cdr:y>0.24426</cdr:y>
    </cdr:to>
    <cdr:sp macro="" textlink="">
      <cdr:nvSpPr>
        <cdr:cNvPr id="5" name="CaixaDeTexto 1"/>
        <cdr:cNvSpPr txBox="1"/>
      </cdr:nvSpPr>
      <cdr:spPr>
        <a:xfrm xmlns:a="http://schemas.openxmlformats.org/drawingml/2006/main">
          <a:off x="8974977" y="1213594"/>
          <a:ext cx="4796226" cy="495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pt-BR" sz="2800" b="1" i="1" dirty="0" smtClean="0">
              <a:solidFill>
                <a:srgbClr val="565755"/>
              </a:solidFill>
              <a:sym typeface="Wingdings" pitchFamily="2" charset="2"/>
            </a:rPr>
            <a:t> </a:t>
          </a:r>
          <a:r>
            <a:rPr lang="pt-BR" sz="2800" b="1" i="1" dirty="0" smtClean="0">
              <a:solidFill>
                <a:srgbClr val="565755"/>
              </a:solidFill>
            </a:rPr>
            <a:t>AZA use discontinued</a:t>
          </a:r>
          <a:endParaRPr lang="pt-BR" sz="2800" b="1" i="1" dirty="0">
            <a:solidFill>
              <a:srgbClr val="565755"/>
            </a:solidFill>
          </a:endParaRPr>
        </a:p>
      </cdr:txBody>
    </cdr:sp>
  </cdr:relSizeAnchor>
  <cdr:relSizeAnchor xmlns:cdr="http://schemas.openxmlformats.org/drawingml/2006/chartDrawing">
    <cdr:from>
      <cdr:x>0</cdr:x>
      <cdr:y>0</cdr:y>
    </cdr:from>
    <cdr:to>
      <cdr:x>0.0011</cdr:x>
      <cdr:y>0.61874</cdr:y>
    </cdr:to>
    <cdr:cxnSp macro="">
      <cdr:nvCxnSpPr>
        <cdr:cNvPr id="6" name="Conector reto 5"/>
        <cdr:cNvCxnSpPr/>
      </cdr:nvCxnSpPr>
      <cdr:spPr>
        <a:xfrm xmlns:a="http://schemas.openxmlformats.org/drawingml/2006/main" rot="16200000" flipH="1">
          <a:off x="-2156460" y="2156460"/>
          <a:ext cx="4328160" cy="15240"/>
        </a:xfrm>
        <a:prstGeom xmlns:a="http://schemas.openxmlformats.org/drawingml/2006/main" prst="line">
          <a:avLst/>
        </a:prstGeom>
        <a:noFill xmlns:a="http://schemas.openxmlformats.org/drawingml/2006/main"/>
        <a:ln xmlns:a="http://schemas.openxmlformats.org/drawingml/2006/main" w="28575" cap="flat" cmpd="sng" algn="ctr">
          <a:solidFill>
            <a:sysClr val="windowText" lastClr="000000"/>
          </a:solidFill>
          <a:prstDash val="sysDot"/>
          <a:miter lim="800000"/>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0.09759</cdr:x>
      <cdr:y>0.16993</cdr:y>
    </cdr:from>
    <cdr:to>
      <cdr:x>0.44267</cdr:x>
      <cdr:y>0.2407</cdr:y>
    </cdr:to>
    <cdr:sp macro="" textlink="">
      <cdr:nvSpPr>
        <cdr:cNvPr id="7" name="CaixaDeTexto 1"/>
        <cdr:cNvSpPr txBox="1"/>
      </cdr:nvSpPr>
      <cdr:spPr>
        <a:xfrm xmlns:a="http://schemas.openxmlformats.org/drawingml/2006/main">
          <a:off x="1356360" y="1188720"/>
          <a:ext cx="4796226" cy="495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pt-BR" sz="2800" b="1" i="1" dirty="0" smtClean="0">
              <a:solidFill>
                <a:srgbClr val="565755"/>
              </a:solidFill>
            </a:rPr>
            <a:t>Start of treatment with AZA</a:t>
          </a:r>
          <a:endParaRPr lang="pt-BR" sz="2800" b="1" i="1" dirty="0">
            <a:solidFill>
              <a:srgbClr val="565755"/>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1E33BA-1BCF-4A5C-A64C-F41E78163A15}" type="datetimeFigureOut">
              <a:rPr lang="pt-BR" smtClean="0"/>
              <a:pPr/>
              <a:t>26/05/2024</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65F82-F28D-4A5F-9216-DAC1417B9635}"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Good afternoon, welcome to the Digital Slides Seminary! </a:t>
            </a:r>
            <a:br>
              <a:rPr lang="pt-BR" dirty="0" smtClean="0"/>
            </a:br>
            <a:r>
              <a:rPr lang="pt-BR" dirty="0" smtClean="0"/>
              <a:t>My name is Thaís, my advisor is Doctor Larissa and we are from Unicamp.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What is the diagnosis?</a:t>
            </a:r>
          </a:p>
          <a:p>
            <a:r>
              <a:rPr lang="pt-BR" dirty="0" smtClean="0"/>
              <a:t>Now, you can see the digital slides. The first two are about this case. The third slide is about a counterpoint case. </a:t>
            </a:r>
            <a:br>
              <a:rPr lang="pt-BR" dirty="0" smtClean="0"/>
            </a:br>
            <a:r>
              <a:rPr lang="pt-BR" dirty="0" smtClean="0"/>
              <a:t>...</a:t>
            </a:r>
          </a:p>
          <a:p>
            <a:endParaRPr lang="pt-BR" dirty="0" smtClean="0"/>
          </a:p>
          <a:p>
            <a:r>
              <a:rPr lang="pt-BR" dirty="0" smtClean="0"/>
              <a:t>The diagnosis is Porto-sinusoidal vascular disease (PSVD)</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In some patients, portal hypertension is observed in the absence of cirrhosis and in the absence of portal vein or hepatic vein obstruction. This condition is called non-cirrhotic portal hypertension. Moreover, according to the definition of NCPH, chronic liver diseases are excluded, adding the term idiopathic. However, knowing that early stages of these liver diseases may coexist with the presence of portal sinusoidal alterations on </a:t>
            </a:r>
            <a:r>
              <a:rPr lang="pt-BR" smtClean="0"/>
              <a:t>liver biopsy, even without portal hypertension, </a:t>
            </a:r>
            <a:r>
              <a:rPr lang="pt-BR" dirty="0" smtClean="0"/>
              <a:t>and added to the fact that portal vein thrombosis may be one of the causes, as well as a consequence of NCPH, a diagnostic gap was identified. So, PSVD was proposed to fill this, including patients with histological findings with or without portal hypertension, and also including some liver diseases and portal vein thrombosis.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These conditions are included and also portal vein thrombosis can be incorporated into the definition.</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The elements that achieve this diagnosis are histological and clinical findings.</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For building the diagnosis of PSVD is first necessary a biopsy without liver cirrhosis. The criteria are: </a:t>
            </a:r>
          </a:p>
          <a:p>
            <a:r>
              <a:rPr lang="pt-BR" dirty="0" smtClean="0"/>
              <a:t/>
            </a:r>
            <a:br>
              <a:rPr lang="pt-BR" dirty="0" smtClean="0"/>
            </a:br>
            <a:r>
              <a:rPr lang="pt-BR" dirty="0" smtClean="0"/>
              <a:t>- one specific sign of PH – as gastric, esophageal or ectopic varices, portal hypertensive bleending and porto-systemic collaterals at imaging</a:t>
            </a:r>
            <a:br>
              <a:rPr lang="pt-BR" dirty="0" smtClean="0"/>
            </a:b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OR</a:t>
            </a:r>
            <a:br>
              <a:rPr lang="pt-BR" dirty="0" smtClean="0"/>
            </a:br>
            <a:r>
              <a:rPr lang="pt-BR" dirty="0" smtClean="0"/>
              <a:t>- one specific histological lesion – that are obliterative portal venopathy (thickening of portal veins branch wall, occlusion of the lumen, vanishing of portal veins)</a:t>
            </a:r>
            <a:endParaRPr lang="pt-BR" b="1" dirty="0" smtClean="0"/>
          </a:p>
          <a:p>
            <a:endParaRPr lang="pt-BR" b="1" dirty="0" smtClean="0"/>
          </a:p>
          <a:p>
            <a:r>
              <a:rPr lang="pt-BR" b="1" dirty="0" smtClean="0"/>
              <a:t>B)</a:t>
            </a:r>
            <a:r>
              <a:rPr lang="pt-BR" dirty="0" smtClean="0"/>
              <a:t> Absence of portal vein</a:t>
            </a:r>
            <a:br>
              <a:rPr lang="pt-BR" dirty="0" smtClean="0"/>
            </a:br>
            <a:r>
              <a:rPr lang="pt-BR" b="1" dirty="0" smtClean="0"/>
              <a:t>E)</a:t>
            </a:r>
            <a:r>
              <a:rPr lang="pt-BR" dirty="0" smtClean="0"/>
              <a:t> Portal vein branch is small, dificult to recognise, with narrowing of its lumen</a:t>
            </a:r>
            <a:br>
              <a:rPr lang="pt-BR" dirty="0" smtClean="0"/>
            </a:b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Nodular regenerative hyperplasia</a:t>
            </a:r>
            <a:endParaRPr lang="pt-BR" b="1" dirty="0" smtClean="0"/>
          </a:p>
          <a:p>
            <a:r>
              <a:rPr lang="pt-BR" dirty="0" smtClean="0"/>
              <a:t/>
            </a:r>
            <a:br>
              <a:rPr lang="pt-BR" dirty="0" smtClean="0"/>
            </a:br>
            <a:r>
              <a:rPr lang="pt-BR" dirty="0" smtClean="0"/>
              <a:t>- The small hyperplastic nodules close to atrophic hepatocytes plates seen are highlighted by the Reticulin stain.</a:t>
            </a:r>
          </a:p>
          <a:p>
            <a:r>
              <a:rPr lang="pt-BR" dirty="0" smtClean="0"/>
              <a:t>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Incomplete septal fibrosis </a:t>
            </a:r>
            <a:endParaRPr lang="pt-BR" b="1" dirty="0" smtClean="0"/>
          </a:p>
          <a:p>
            <a:endParaRPr lang="pt-BR" b="1" dirty="0" smtClean="0"/>
          </a:p>
          <a:p>
            <a:r>
              <a:rPr lang="pt-BR" b="1" dirty="0" smtClean="0"/>
              <a:t>I)</a:t>
            </a:r>
            <a:r>
              <a:rPr lang="pt-BR" dirty="0" smtClean="0"/>
              <a:t>  Thin septa are crossing the liver parenchyma creating some nodular architecture, with approximation of the hepatic vein to the portal tracts. </a:t>
            </a:r>
            <a:br>
              <a:rPr lang="pt-BR" dirty="0" smtClean="0"/>
            </a:br>
            <a:r>
              <a:rPr lang="pt-BR" b="1" dirty="0" smtClean="0"/>
              <a:t>C)</a:t>
            </a:r>
            <a:r>
              <a:rPr lang="pt-BR" dirty="0" smtClean="0"/>
              <a:t> Portal tracts are enlarged and prolonged by incomplete thin and blind-ended septa.</a:t>
            </a: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OR</a:t>
            </a:r>
            <a:br>
              <a:rPr lang="pt-BR" dirty="0" smtClean="0"/>
            </a:br>
            <a:r>
              <a:rPr lang="pt-BR" dirty="0" smtClean="0"/>
              <a:t>- one non-specific sign of PH – they are ascites, platelet count smaller than one hundred fifty thousand and spleen size more or similar thirteen centimeters in the largest axis</a:t>
            </a:r>
            <a:br>
              <a:rPr lang="pt-BR" dirty="0" smtClean="0"/>
            </a:br>
            <a:r>
              <a:rPr lang="pt-BR" dirty="0" smtClean="0"/>
              <a:t> </a:t>
            </a:r>
            <a:br>
              <a:rPr lang="pt-BR" dirty="0" smtClean="0"/>
            </a:b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PLUS</a:t>
            </a:r>
            <a:br>
              <a:rPr lang="pt-BR" dirty="0" smtClean="0"/>
            </a:br>
            <a:r>
              <a:rPr lang="pt-BR" dirty="0" smtClean="0"/>
              <a:t> one non-specific histological lesion – that are portal tract abnormalities (multiplication, increased number of arteries, periportal vascular channels, aberrant vessels), architectural disturbance, with irregular distribution of the portal tracts and central veins, non-zonal dilatation and mild perisinusoidal fibrosis. </a:t>
            </a:r>
            <a:br>
              <a:rPr lang="pt-BR" dirty="0" smtClean="0"/>
            </a:br>
            <a:endParaRPr lang="pt-BR" b="1" dirty="0" smtClean="0"/>
          </a:p>
          <a:p>
            <a:endParaRPr lang="pt-BR" b="1" dirty="0" smtClean="0"/>
          </a:p>
          <a:p>
            <a:r>
              <a:rPr lang="pt-BR" b="1" dirty="0" smtClean="0"/>
              <a:t>J) </a:t>
            </a:r>
            <a:r>
              <a:rPr lang="pt-BR" dirty="0" smtClean="0"/>
              <a:t>Herniated portal vein, a vein in direct contact with the hepatocyte plates</a:t>
            </a:r>
            <a:br>
              <a:rPr lang="pt-BR" dirty="0" smtClean="0"/>
            </a:br>
            <a:r>
              <a:rPr lang="pt-BR" b="1" dirty="0" smtClean="0"/>
              <a:t>K and L) </a:t>
            </a:r>
            <a:r>
              <a:rPr lang="pt-BR" dirty="0" smtClean="0"/>
              <a:t>Hypervascularized portal tract and abnormal periportal vessels </a:t>
            </a:r>
            <a:br>
              <a:rPr lang="pt-BR" dirty="0" smtClean="0"/>
            </a:b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 don't have conflicts of interest to disclose.</a:t>
            </a: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b="1" dirty="0" smtClean="0"/>
              <a:t>M) </a:t>
            </a:r>
            <a:r>
              <a:rPr lang="pt-BR" dirty="0" smtClean="0"/>
              <a:t>Sinusoidal congestion with delicate perisinusoidal fibrosis</a:t>
            </a: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In our case we have those highlighted in red.</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mtClean="0"/>
              <a:t>It has already </a:t>
            </a:r>
            <a:r>
              <a:rPr lang="pt-BR" dirty="0" smtClean="0"/>
              <a:t>been described various etiopathogenic associations with PSVD.</a:t>
            </a: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 A more recent study described these conditions: </a:t>
            </a:r>
            <a:br>
              <a:rPr lang="pt-BR" dirty="0" smtClean="0"/>
            </a:br>
            <a:r>
              <a:rPr lang="pt-BR" dirty="0" smtClean="0"/>
              <a:t>- Acquired and Congenital Immunodeficiency</a:t>
            </a:r>
            <a:br>
              <a:rPr lang="pt-BR" dirty="0" smtClean="0"/>
            </a:br>
            <a:r>
              <a:rPr lang="pt-BR" dirty="0" smtClean="0"/>
              <a:t>- Autoimmune diseases</a:t>
            </a:r>
            <a:br>
              <a:rPr lang="pt-BR" dirty="0" smtClean="0"/>
            </a:br>
            <a:r>
              <a:rPr lang="pt-BR" dirty="0" smtClean="0"/>
              <a:t>- Gut diseases – and here we have the inflammatory bowel disease</a:t>
            </a:r>
            <a:br>
              <a:rPr lang="pt-BR" dirty="0" smtClean="0"/>
            </a:br>
            <a:r>
              <a:rPr lang="pt-BR" dirty="0" smtClean="0"/>
              <a:t>- Genetic disorders</a:t>
            </a:r>
            <a:br>
              <a:rPr lang="pt-BR" dirty="0" smtClean="0"/>
            </a:br>
            <a:r>
              <a:rPr lang="pt-BR" dirty="0" smtClean="0"/>
              <a:t>- Drugs – azathioprine should receive attention!</a:t>
            </a:r>
            <a:br>
              <a:rPr lang="pt-BR" dirty="0" smtClean="0"/>
            </a:br>
            <a:r>
              <a:rPr lang="pt-BR" dirty="0" smtClean="0"/>
              <a:t>- Thrombophilia</a:t>
            </a:r>
            <a:br>
              <a:rPr lang="pt-BR" dirty="0" smtClean="0"/>
            </a:br>
            <a:r>
              <a:rPr lang="pt-BR" dirty="0" smtClean="0"/>
              <a:t>- and Myeloproliferative neoplasm</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Now, I will show the underlying situations that were found in our case and how they are related with to PSVD, starting with thrombophilia:</a:t>
            </a:r>
          </a:p>
          <a:p>
            <a:r>
              <a:rPr lang="pt-BR" dirty="0" smtClean="0"/>
              <a:t/>
            </a:r>
            <a:br>
              <a:rPr lang="pt-BR" dirty="0" smtClean="0"/>
            </a:br>
            <a:r>
              <a:rPr lang="pt-BR" dirty="0" smtClean="0"/>
              <a:t>-  Several lines of evidence suggest a role for microthrombi or platelet aggregates in the pathogenesis of PSVD</a:t>
            </a:r>
          </a:p>
          <a:p>
            <a:r>
              <a:rPr lang="pt-BR" dirty="0" smtClean="0"/>
              <a:t/>
            </a:r>
            <a:br>
              <a:rPr lang="pt-BR" dirty="0" smtClean="0"/>
            </a:br>
            <a:r>
              <a:rPr lang="pt-BR" dirty="0" smtClean="0"/>
              <a:t>-  The most common histological findings are thickening or obliteration of intra-hepatic portal venules, which probably result from previous thrombotic events.</a:t>
            </a:r>
            <a:br>
              <a:rPr lang="pt-BR" dirty="0" smtClean="0"/>
            </a:br>
            <a:r>
              <a:rPr lang="pt-BR" dirty="0" smtClean="0"/>
              <a:t>Research has suggested that trombophilic factor AND / OR decreased portal flow velocity induced by PSVD </a:t>
            </a:r>
            <a:r>
              <a:rPr lang="pt-BR" dirty="0" smtClean="0">
                <a:sym typeface="Wingdings"/>
              </a:rPr>
              <a:t></a:t>
            </a:r>
            <a:r>
              <a:rPr lang="pt-BR" dirty="0" smtClean="0"/>
              <a:t> favours portal vein thrombosis </a:t>
            </a:r>
            <a:r>
              <a:rPr lang="pt-BR" dirty="0" smtClean="0">
                <a:sym typeface="Wingdings"/>
              </a:rPr>
              <a:t></a:t>
            </a:r>
            <a:r>
              <a:rPr lang="pt-BR" dirty="0" smtClean="0"/>
              <a:t> which may induce an imbalance between the portal and arterial hepatic inflow resulting in sinusoidal vascular abnormalities.</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About the inflammatory bowel disease:</a:t>
            </a:r>
            <a:br>
              <a:rPr lang="pt-BR" dirty="0" smtClean="0"/>
            </a:br>
            <a:r>
              <a:rPr lang="pt-BR" dirty="0" smtClean="0"/>
              <a:t>-  The prevalence of this association was reported to be six percent.</a:t>
            </a:r>
            <a:br>
              <a:rPr lang="pt-BR" dirty="0" smtClean="0"/>
            </a:br>
            <a:r>
              <a:rPr lang="pt-BR" dirty="0" smtClean="0"/>
              <a:t/>
            </a:r>
            <a:br>
              <a:rPr lang="pt-BR" dirty="0" smtClean="0"/>
            </a:br>
            <a:r>
              <a:rPr lang="pt-BR" dirty="0" smtClean="0"/>
              <a:t>-  Chronic and acute inflammation can exacerbate immunologic and prothrombotic risk factors</a:t>
            </a:r>
            <a:br>
              <a:rPr lang="pt-BR" dirty="0" smtClean="0"/>
            </a:br>
            <a:r>
              <a:rPr lang="pt-BR" dirty="0" smtClean="0"/>
              <a:t/>
            </a:r>
            <a:br>
              <a:rPr lang="pt-BR" dirty="0" smtClean="0"/>
            </a:br>
            <a:r>
              <a:rPr lang="pt-BR" dirty="0" smtClean="0"/>
              <a:t>- Extensive small intestinal involvement leading to hyperhomocysteinemia and the increasinf of risk of thrombosis in the branches of the portal vein.</a:t>
            </a:r>
            <a:br>
              <a:rPr lang="pt-BR" dirty="0" smtClean="0"/>
            </a:br>
            <a:r>
              <a:rPr lang="pt-BR" dirty="0" smtClean="0"/>
              <a:t/>
            </a:r>
            <a:br>
              <a:rPr lang="pt-BR" dirty="0" smtClean="0"/>
            </a:br>
            <a:r>
              <a:rPr lang="pt-BR" dirty="0" smtClean="0"/>
              <a:t>- Patients with PSVD may have impaired intestinal permeability and endotoxemia </a:t>
            </a:r>
            <a:br>
              <a:rPr lang="pt-BR" dirty="0" smtClean="0"/>
            </a:br>
            <a:r>
              <a:rPr lang="pt-BR" dirty="0" smtClean="0"/>
              <a:t/>
            </a:r>
            <a:br>
              <a:rPr lang="pt-BR" dirty="0" smtClean="0"/>
            </a:br>
            <a:r>
              <a:rPr lang="pt-BR" dirty="0" smtClean="0"/>
              <a:t>- The histological lesions observed in PSVD, consistently suggest a possible role for intrasinusoidal T lymphocytes in its pathogenesis.</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It has been identified as potential risk factors for the development of PSVD in IBD patients: male sex, small bowel strictures or resections longer than fifty centimeters prior to or after AZA treatment, severity of IBD and prolonged administration of AZA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26</a:t>
            </a:fld>
            <a:endParaRPr lang="pt-BR"/>
          </a:p>
        </p:txBody>
      </p:sp>
    </p:spTree>
    <p:extLst>
      <p:ext uri="{BB962C8B-B14F-4D97-AF65-F5344CB8AC3E}">
        <p14:creationId xmlns:p14="http://schemas.microsoft.com/office/powerpoint/2010/main" xmlns="" val="1572462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About the AZA:</a:t>
            </a:r>
            <a:br>
              <a:rPr lang="pt-BR" dirty="0" smtClean="0"/>
            </a:br>
            <a:r>
              <a:rPr lang="pt-BR" dirty="0" smtClean="0"/>
              <a:t>PSVD is a rare but well-recognized side effect </a:t>
            </a:r>
            <a:r>
              <a:rPr lang="pt-BR" dirty="0" smtClean="0">
                <a:sym typeface="Wingdings"/>
              </a:rPr>
              <a:t></a:t>
            </a:r>
            <a:r>
              <a:rPr lang="pt-BR" dirty="0" smtClean="0"/>
              <a:t>  It generally occurs between three months and three years after initiation of thiopurine therapy.</a:t>
            </a:r>
            <a:br>
              <a:rPr lang="pt-BR" dirty="0" smtClean="0"/>
            </a:br>
            <a:r>
              <a:rPr lang="pt-BR" dirty="0" smtClean="0"/>
              <a:t/>
            </a:r>
            <a:br>
              <a:rPr lang="pt-BR" dirty="0" smtClean="0"/>
            </a:br>
            <a:r>
              <a:rPr lang="pt-BR" dirty="0" smtClean="0"/>
              <a:t>Most patients have clinical signs of PH at the time of diagnosis, while others have only blood test abnormalities such as thrombocytopenia and elevated transaminases and/or GGT.</a:t>
            </a:r>
            <a:br>
              <a:rPr lang="pt-BR" dirty="0" smtClean="0"/>
            </a:br>
            <a:r>
              <a:rPr lang="pt-BR" dirty="0" smtClean="0"/>
              <a:t/>
            </a:r>
            <a:br>
              <a:rPr lang="pt-BR" dirty="0" smtClean="0"/>
            </a:br>
            <a:r>
              <a:rPr lang="pt-BR" dirty="0" smtClean="0"/>
              <a:t>The sequence is:</a:t>
            </a:r>
            <a:br>
              <a:rPr lang="pt-BR" dirty="0" smtClean="0"/>
            </a:br>
            <a:r>
              <a:rPr lang="pt-BR" dirty="0" smtClean="0"/>
              <a:t>- AZA (a thiopurine) is a prodrug, which is metabolized into active compounds </a:t>
            </a:r>
            <a:br>
              <a:rPr lang="pt-BR" dirty="0" smtClean="0"/>
            </a:br>
            <a:r>
              <a:rPr lang="pt-BR" dirty="0" smtClean="0"/>
              <a:t>- High levels of 6-TGN </a:t>
            </a:r>
            <a:br>
              <a:rPr lang="pt-BR" dirty="0" smtClean="0"/>
            </a:br>
            <a:r>
              <a:rPr lang="pt-BR" dirty="0" smtClean="0"/>
              <a:t>- Results in damage to sinusoidal endothelial cells and small hepatic </a:t>
            </a:r>
            <a:r>
              <a:rPr lang="pt-BR" smtClean="0"/>
              <a:t>venules </a:t>
            </a:r>
            <a:r>
              <a:rPr lang="pt-BR" dirty="0" smtClean="0"/>
              <a:t/>
            </a:r>
            <a:br>
              <a:rPr lang="pt-BR" dirty="0" smtClean="0"/>
            </a:br>
            <a:r>
              <a:rPr lang="pt-BR" dirty="0" smtClean="0"/>
              <a:t>- This leads to non-thrombotic vessel occlusion, which subsequently causes the onset of PH.</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27</a:t>
            </a:fld>
            <a:endParaRPr lang="pt-BR"/>
          </a:p>
        </p:txBody>
      </p:sp>
    </p:spTree>
    <p:extLst>
      <p:ext uri="{BB962C8B-B14F-4D97-AF65-F5344CB8AC3E}">
        <p14:creationId xmlns:p14="http://schemas.microsoft.com/office/powerpoint/2010/main" xmlns="" val="1572462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To conclude our case, remember this: a patient with IBD and thrombophilia, who already had factors contributing to the development of PSVD, had the use of AZA as a possible trigger for the diagnosis of PSVD.</a:t>
            </a:r>
            <a:br>
              <a:rPr lang="pt-BR" dirty="0" smtClean="0"/>
            </a:br>
            <a:r>
              <a:rPr lang="pt-BR" dirty="0" smtClean="0"/>
              <a:t/>
            </a:r>
            <a:br>
              <a:rPr lang="pt-BR" dirty="0" smtClean="0"/>
            </a:br>
            <a:r>
              <a:rPr lang="pt-BR" dirty="0" smtClean="0"/>
              <a:t>This hypothesis is supported by when the use of AZA was discontinued, he has to a significant decrease in serum levels of GGT.</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Just to make a counterpoint, we are bringing this case of acute DILI induced by AZA, of a thirty-five-year-old female, with autoimmune hepatitis, who started using AZA and eight weeks later she developed a significant increase in serum levels of transaminases. In our liver biopsy, the histologic pattern is cholestatic hepatitis.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29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 thirty-two-year-old male with diagnoses of ulcerative colitis (UC) and thrombophilia (he already had thrombosis in the lower limbs twice).</a:t>
            </a:r>
            <a:br>
              <a:rPr lang="pt-BR" dirty="0" smtClean="0"/>
            </a:br>
            <a:endParaRPr lang="pt-BR" dirty="0" smtClean="0"/>
          </a:p>
          <a:p>
            <a:r>
              <a:rPr lang="pt-BR" dirty="0" smtClean="0"/>
              <a:t>In twenty-twenty he began with splenomegaly (the craniocaudal length of fifteen centimeters) and splenic vein dilatation, but, the portal vein flow was preserved. </a:t>
            </a:r>
          </a:p>
          <a:p>
            <a:r>
              <a:rPr lang="pt-BR" dirty="0" smtClean="0"/>
              <a:t/>
            </a:r>
            <a:br>
              <a:rPr lang="pt-BR" dirty="0" smtClean="0"/>
            </a:br>
            <a:r>
              <a:rPr lang="pt-BR" dirty="0" smtClean="0"/>
              <a:t>In twenty-twenty-one he presented oesophageal varices and moderate activity of UC. Therefore, Azathioprine – AZA was prescribed with consequent remission of this disease.</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1- In this case identifies lobular necrosis, apoptotic bodies, regeneration of hepatocytes, and some cholestasis</a:t>
            </a:r>
          </a:p>
          <a:p>
            <a:endParaRPr lang="pt-BR" dirty="0" smtClean="0"/>
          </a:p>
          <a:p>
            <a:r>
              <a:rPr lang="pt-BR" dirty="0" smtClean="0"/>
              <a:t>2- In this second picture there are cholangitis, ductular proliferation and the presence of some eosinophils</a:t>
            </a: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For finishing our take-home messages about PSVD are:</a:t>
            </a:r>
            <a:br>
              <a:rPr lang="pt-BR" dirty="0" smtClean="0"/>
            </a:br>
            <a:r>
              <a:rPr lang="pt-BR" dirty="0" smtClean="0"/>
              <a:t/>
            </a:r>
            <a:br>
              <a:rPr lang="pt-BR" dirty="0" smtClean="0"/>
            </a:br>
            <a:r>
              <a:rPr lang="pt-BR" dirty="0" smtClean="0"/>
              <a:t>- Subtle findings in liver biopsy!-  It’s always non-cirrhotic!</a:t>
            </a:r>
            <a:br>
              <a:rPr lang="pt-BR" dirty="0" smtClean="0"/>
            </a:br>
            <a:r>
              <a:rPr lang="pt-BR" dirty="0" smtClean="0"/>
              <a:t/>
            </a:r>
            <a:br>
              <a:rPr lang="pt-BR" dirty="0" smtClean="0"/>
            </a:br>
            <a:r>
              <a:rPr lang="pt-BR" dirty="0" smtClean="0"/>
              <a:t>- A combination of aetiologies-  is frequent and leads to an overlap!</a:t>
            </a:r>
            <a:br>
              <a:rPr lang="pt-BR" dirty="0" smtClean="0"/>
            </a:br>
            <a:r>
              <a:rPr lang="pt-BR" dirty="0" smtClean="0"/>
              <a:t/>
            </a:r>
            <a:br>
              <a:rPr lang="pt-BR" dirty="0" smtClean="0"/>
            </a:br>
            <a:r>
              <a:rPr lang="pt-BR" dirty="0" smtClean="0"/>
              <a:t>- We should be careful with AZA, it can be a trigger!</a:t>
            </a:r>
            <a:br>
              <a:rPr lang="pt-BR" dirty="0" smtClean="0"/>
            </a:br>
            <a:r>
              <a:rPr lang="pt-BR" dirty="0" smtClean="0"/>
              <a:t/>
            </a:r>
            <a:br>
              <a:rPr lang="pt-BR" dirty="0" smtClean="0"/>
            </a:br>
            <a:r>
              <a:rPr lang="pt-BR" dirty="0" smtClean="0"/>
              <a:t>Consider acute effects in the first year of starting therapy, with a histological pattern of cholestatic hepatitis. While the chronic effects occur one to five years after starting therapy and can result in PSVD.</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31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32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(This is our UNICAMP from above. </a:t>
            </a:r>
            <a:r>
              <a:rPr lang="pt-BR" smtClean="0"/>
              <a:t>It is a drone image)</a:t>
            </a:r>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33</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Two years later, during the follow-up, were identified ectasia of portal and splenic veins, in addition to a significant increase in serum levels of GGT. </a:t>
            </a:r>
            <a:br>
              <a:rPr lang="pt-BR" dirty="0" smtClean="0"/>
            </a:br>
            <a:endParaRPr lang="pt-BR" dirty="0" smtClean="0"/>
          </a:p>
          <a:p>
            <a:r>
              <a:rPr lang="pt-BR" dirty="0" smtClean="0"/>
              <a:t>A liver biopsy was performed to identify the cause of the elevated serum GGT and investigate portal hypertension and a possible primary sclerosing cholangitis.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4</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Microscopic findings include absence of cirrhosis, missing the portal vein branch, narrowing of the porta vein branch lumen, herniated portal vein branch, hypervascularized portal tracts and sinusoidal dilatation.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5</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In this image, brings attention:</a:t>
            </a:r>
          </a:p>
          <a:p>
            <a:r>
              <a:rPr lang="pt-BR" dirty="0" smtClean="0"/>
              <a:t>- Herniated portal vein branch</a:t>
            </a:r>
          </a:p>
          <a:p>
            <a:r>
              <a:rPr lang="pt-BR" dirty="0" smtClean="0"/>
              <a:t>- Hypervascularized portal tract</a:t>
            </a:r>
          </a:p>
          <a:p>
            <a:r>
              <a:rPr lang="pt-BR" dirty="0" smtClean="0"/>
              <a:t>- Sinusoidal dilatation </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6</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This other picture shows the narrowing of the lumen of the portal vein branch.</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7</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And, in this one, the missing portal vein branch.</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With CK7, we see no expression in periportal hepatocytes, the absence of ductopenia and no signs of primary sclerosing cholangitis.</a:t>
            </a:r>
          </a:p>
          <a:p>
            <a:endParaRPr lang="pt-BR" dirty="0"/>
          </a:p>
        </p:txBody>
      </p:sp>
      <p:sp>
        <p:nvSpPr>
          <p:cNvPr id="4" name="Espaço Reservado para Número de Slide 3"/>
          <p:cNvSpPr>
            <a:spLocks noGrp="1"/>
          </p:cNvSpPr>
          <p:nvPr>
            <p:ph type="sldNum" sz="quarter" idx="10"/>
          </p:nvPr>
        </p:nvSpPr>
        <p:spPr/>
        <p:txBody>
          <a:bodyPr/>
          <a:lstStyle/>
          <a:p>
            <a:fld id="{7B565F82-F28D-4A5F-9216-DAC1417B9635}" type="slidenum">
              <a:rPr lang="pt-BR" smtClean="0"/>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20.xml"/><Relationship Id="rId7" Type="http://schemas.openxmlformats.org/officeDocument/2006/relationships/image" Target="../media/image4.png"/><Relationship Id="rId2" Type="http://schemas.openxmlformats.org/officeDocument/2006/relationships/customXml" Target="../../customXml/item2.xml"/><Relationship Id="rId1" Type="http://schemas.openxmlformats.org/officeDocument/2006/relationships/customXml" Target="../../customXml/item19.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customXml" Target="../../customXml/item30.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customXml" Target="../../customXml/item12.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9.xml"/><Relationship Id="rId7" Type="http://schemas.openxmlformats.org/officeDocument/2006/relationships/image" Target="../media/image15.png"/><Relationship Id="rId2" Type="http://schemas.openxmlformats.org/officeDocument/2006/relationships/customXml" Target="../../customXml/item22.xml"/><Relationship Id="rId1" Type="http://schemas.openxmlformats.org/officeDocument/2006/relationships/customXml" Target="../../customXml/item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4.xml"/><Relationship Id="rId7" Type="http://schemas.openxmlformats.org/officeDocument/2006/relationships/image" Target="../media/image15.png"/><Relationship Id="rId2" Type="http://schemas.openxmlformats.org/officeDocument/2006/relationships/customXml" Target="../../customXml/item17.xml"/><Relationship Id="rId1" Type="http://schemas.openxmlformats.org/officeDocument/2006/relationships/customXml" Target="../../customXml/item26.xml"/><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xmlns=""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xmlns=""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xmlns=""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xmlns=""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xmlns=""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xmlns=""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xmlns=""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xmlns=""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xmlns=""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xmlns=""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xmlns=""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xmlns=""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xmlns=""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xmlns=""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xmlns=""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xmlns=""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xmlns=""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xmlns="" val="24413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9">
            <a:extLst>
              <a:ext uri="{28A0092B-C50C-407E-A947-70E740481C1C}">
                <a14:useLocalDpi xmlns:a14="http://schemas.microsoft.com/office/drawing/2010/main" xmlns=""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xmlns=""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8.xml"/><Relationship Id="rId1" Type="http://schemas.openxmlformats.org/officeDocument/2006/relationships/customXml" Target="../../customXml/item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customXml" Target="../../customXml/item11.xml"/><Relationship Id="rId5" Type="http://schemas.openxmlformats.org/officeDocument/2006/relationships/image" Target="../media/image2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customXml" Target="../../customXml/item27.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customXml" Target="../../customXml/item21.xml"/><Relationship Id="rId5" Type="http://schemas.openxmlformats.org/officeDocument/2006/relationships/image" Target="../media/image21.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customXml" Target="../../customXml/item6.xml"/><Relationship Id="rId5" Type="http://schemas.openxmlformats.org/officeDocument/2006/relationships/image" Target="../media/image2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27.xml"/><Relationship Id="rId7" Type="http://schemas.openxmlformats.org/officeDocument/2006/relationships/diagramQuickStyle" Target="../diagrams/quickStyle2.xml"/><Relationship Id="rId2" Type="http://schemas.openxmlformats.org/officeDocument/2006/relationships/slideLayout" Target="../slideLayouts/slideLayout4.xml"/><Relationship Id="rId1" Type="http://schemas.openxmlformats.org/officeDocument/2006/relationships/customXml" Target="../../customXml/item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customXml" Target="../../customXml/item7.xml"/><Relationship Id="rId6" Type="http://schemas.openxmlformats.org/officeDocument/2006/relationships/image" Target="../media/image21.png"/><Relationship Id="rId5" Type="http://schemas.openxmlformats.org/officeDocument/2006/relationships/chart" Target="../charts/chart1.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ustomXml" Target="../../customXml/item31.xml"/><Relationship Id="rId5" Type="http://schemas.openxmlformats.org/officeDocument/2006/relationships/image" Target="../media/image21.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customXml" Target="../../customXml/item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customXml" Target="../../customXml/item10.xml"/><Relationship Id="rId5" Type="http://schemas.openxmlformats.org/officeDocument/2006/relationships/image" Target="../media/image21.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customXml" Target="../../customXml/item25.xml"/><Relationship Id="rId5" Type="http://schemas.openxmlformats.org/officeDocument/2006/relationships/image" Target="../media/image21.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ustomXml" Target="../../customXml/item13.xml"/><Relationship Id="rId5" Type="http://schemas.openxmlformats.org/officeDocument/2006/relationships/image" Target="../media/image2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ustomXml" Target="../../customXml/item3.xml"/><Relationship Id="rId5" Type="http://schemas.openxmlformats.org/officeDocument/2006/relationships/image" Target="../media/image23.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customXml" Target="../../customXml/item32.xml"/><Relationship Id="rId5" Type="http://schemas.openxmlformats.org/officeDocument/2006/relationships/image" Target="../media/image24.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7" y="4461511"/>
            <a:ext cx="15020807" cy="1551034"/>
          </a:xfrm>
        </p:spPr>
        <p:txBody>
          <a:bodyPr/>
          <a:lstStyle/>
          <a:p>
            <a:r>
              <a:rPr lang="pt-BR" sz="6000" cap="none" dirty="0"/>
              <a:t>Digital Slides Seminary</a:t>
            </a:r>
          </a:p>
        </p:txBody>
      </p:sp>
      <p:sp>
        <p:nvSpPr>
          <p:cNvPr id="3" name="Espaço Reservado para Texto 2"/>
          <p:cNvSpPr>
            <a:spLocks noGrp="1"/>
          </p:cNvSpPr>
          <p:nvPr>
            <p:ph type="body" sz="quarter" idx="10"/>
          </p:nvPr>
        </p:nvSpPr>
        <p:spPr>
          <a:xfrm>
            <a:off x="1271270" y="7545070"/>
            <a:ext cx="14883130" cy="519113"/>
          </a:xfrm>
        </p:spPr>
        <p:txBody>
          <a:bodyPr lIns="91440" tIns="45720" rIns="91440" bIns="45720" anchor="t">
            <a:noAutofit/>
          </a:bodyPr>
          <a:lstStyle/>
          <a:p>
            <a:r>
              <a:rPr lang="pt-BR" sz="3000" dirty="0" smtClean="0">
                <a:latin typeface="Calibri Bold"/>
                <a:cs typeface="Calibri Bold"/>
              </a:rPr>
              <a:t> Thaís </a:t>
            </a:r>
            <a:r>
              <a:rPr lang="pt-BR" sz="3000" dirty="0">
                <a:latin typeface="Calibri Bold"/>
                <a:cs typeface="Calibri Bold"/>
              </a:rPr>
              <a:t>Ferrarini Tavares, MD / Advisor: Larissa Bastos Eloy da Costa, </a:t>
            </a:r>
            <a:r>
              <a:rPr lang="pt-BR" sz="3000" dirty="0" smtClean="0">
                <a:latin typeface="Calibri Bold"/>
                <a:cs typeface="Calibri Bold"/>
              </a:rPr>
              <a:t>MD, </a:t>
            </a:r>
            <a:r>
              <a:rPr lang="pt-BR" sz="3000" dirty="0">
                <a:latin typeface="Calibri Bold"/>
                <a:cs typeface="Calibri Bold"/>
              </a:rPr>
              <a:t>PhD</a:t>
            </a:r>
          </a:p>
        </p:txBody>
      </p:sp>
      <p:sp>
        <p:nvSpPr>
          <p:cNvPr id="4" name="Espaço Reservado para Texto 3"/>
          <p:cNvSpPr>
            <a:spLocks noGrp="1"/>
          </p:cNvSpPr>
          <p:nvPr>
            <p:ph type="body" sz="quarter" idx="11"/>
          </p:nvPr>
        </p:nvSpPr>
        <p:spPr>
          <a:xfrm>
            <a:off x="1349626" y="8187632"/>
            <a:ext cx="11461750" cy="519113"/>
          </a:xfrm>
        </p:spPr>
        <p:txBody>
          <a:bodyPr/>
          <a:lstStyle/>
          <a:p>
            <a:r>
              <a:rPr lang="pt-BR" sz="3200" dirty="0"/>
              <a:t>State University of Campinas - Unicamp </a:t>
            </a:r>
          </a:p>
        </p:txBody>
      </p:sp>
      <p:pic>
        <p:nvPicPr>
          <p:cNvPr id="5" name="Imagem 4"/>
          <p:cNvPicPr>
            <a:picLocks noChangeAspect="1"/>
          </p:cNvPicPr>
          <p:nvPr>
            <p:custDataLst>
              <p:custData r:id="rId1"/>
            </p:custDataLst>
          </p:nvPr>
        </p:nvPicPr>
        <p:blipFill>
          <a:blip r:embed="rId5">
            <a:extLst>
              <a:ext uri="{28A0092B-C50C-407E-A947-70E740481C1C}">
                <a14:useLocalDpi xmlns:a14="http://schemas.microsoft.com/office/drawing/2010/main" xmlns=""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5">
            <a:extLst>
              <a:ext uri="{28A0092B-C50C-407E-A947-70E740481C1C}">
                <a14:useLocalDpi xmlns:a14="http://schemas.microsoft.com/office/drawing/2010/main" xmlns="" val="0"/>
              </a:ext>
            </a:extLst>
          </a:blip>
          <a:stretch>
            <a:fillRect/>
          </a:stretch>
        </p:blipFill>
        <p:spPr>
          <a:xfrm flipV="1">
            <a:off x="1012508" y="6689115"/>
            <a:ext cx="3521392" cy="325729"/>
          </a:xfrm>
          <a:prstGeom prst="rect">
            <a:avLst/>
          </a:prstGeom>
        </p:spPr>
      </p:pic>
      <p:pic>
        <p:nvPicPr>
          <p:cNvPr id="7" name="Imagem 6" descr="logo unicamp.png"/>
          <p:cNvPicPr>
            <a:picLocks noChangeAspect="1"/>
          </p:cNvPicPr>
          <p:nvPr/>
        </p:nvPicPr>
        <p:blipFill>
          <a:blip r:embed="rId6" cstate="print"/>
          <a:stretch>
            <a:fillRect/>
          </a:stretch>
        </p:blipFill>
        <p:spPr>
          <a:xfrm>
            <a:off x="14698980" y="8290560"/>
            <a:ext cx="1996440" cy="1996440"/>
          </a:xfrm>
          <a:prstGeom prst="rect">
            <a:avLst/>
          </a:prstGeom>
        </p:spPr>
      </p:pic>
    </p:spTree>
    <p:extLst>
      <p:ext uri="{BB962C8B-B14F-4D97-AF65-F5344CB8AC3E}">
        <p14:creationId xmlns:p14="http://schemas.microsoft.com/office/powerpoint/2010/main" xmlns="" val="1029665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Discussion</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pPr algn="ctr"/>
            <a:endParaRPr lang="pt-BR" sz="2800" dirty="0"/>
          </a:p>
          <a:p>
            <a:pPr algn="ctr"/>
            <a:endParaRPr lang="pt-BR" sz="2800" dirty="0"/>
          </a:p>
          <a:p>
            <a:pPr algn="ctr"/>
            <a:r>
              <a:rPr lang="pt-BR" sz="4000" dirty="0"/>
              <a:t>What is the diagnosis?</a:t>
            </a:r>
          </a:p>
          <a:p>
            <a:pPr algn="ctr"/>
            <a:endParaRPr lang="pt-BR" sz="4000" dirty="0"/>
          </a:p>
          <a:p>
            <a:pPr algn="ctr"/>
            <a:r>
              <a:rPr lang="pt-BR" sz="4000" dirty="0"/>
              <a:t>Porto-sinusoidal vascular disease (PSVD)</a:t>
            </a:r>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pic>
        <p:nvPicPr>
          <p:cNvPr id="6" name="Imagem 5"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down)">
                                      <p:cBhvr>
                                        <p:cTn id="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386840" y="8915400"/>
            <a:ext cx="13898880" cy="369332"/>
          </a:xfrm>
          <a:prstGeom prst="rect">
            <a:avLst/>
          </a:prstGeom>
          <a:noFill/>
        </p:spPr>
        <p:txBody>
          <a:bodyPr wrap="square" rtlCol="0">
            <a:spAutoFit/>
          </a:bodyPr>
          <a:lstStyle/>
          <a:p>
            <a:r>
              <a:rPr lang="pt-BR" dirty="0"/>
              <a:t>De Gottardi A, Sempoux C, Berzigotti A. Porto-sinusoidal vascular disorder</a:t>
            </a:r>
            <a:r>
              <a:rPr lang="pt-BR" i="1" dirty="0"/>
              <a:t>. Journal of Hepatology </a:t>
            </a:r>
            <a:r>
              <a:rPr lang="pt-BR" dirty="0"/>
              <a:t>2022; 77: 1124–1135.</a:t>
            </a:r>
          </a:p>
        </p:txBody>
      </p:sp>
      <p:pic>
        <p:nvPicPr>
          <p:cNvPr id="10" name="Imagem 9" descr="INCPH x PSVD.png"/>
          <p:cNvPicPr>
            <a:picLocks noChangeAspect="1"/>
          </p:cNvPicPr>
          <p:nvPr/>
        </p:nvPicPr>
        <p:blipFill>
          <a:blip r:embed="rId3"/>
          <a:stretch>
            <a:fillRect/>
          </a:stretch>
        </p:blipFill>
        <p:spPr>
          <a:xfrm>
            <a:off x="3474720" y="485021"/>
            <a:ext cx="11338560" cy="7909611"/>
          </a:xfrm>
          <a:prstGeom prst="rect">
            <a:avLst/>
          </a:prstGeom>
        </p:spPr>
      </p:pic>
      <p:pic>
        <p:nvPicPr>
          <p:cNvPr id="6" name="Imagem 5" descr="logo unicamp.png"/>
          <p:cNvPicPr>
            <a:picLocks noChangeAspect="1"/>
          </p:cNvPicPr>
          <p:nvPr/>
        </p:nvPicPr>
        <p:blipFill>
          <a:blip r:embed="rId4" cstate="print"/>
          <a:stretch>
            <a:fillRect/>
          </a:stretch>
        </p:blipFill>
        <p:spPr>
          <a:xfrm>
            <a:off x="16916400" y="8915400"/>
            <a:ext cx="1371600" cy="1371600"/>
          </a:xfrm>
          <a:prstGeom prst="rect">
            <a:avLst/>
          </a:prstGeom>
        </p:spPr>
      </p:pic>
      <p:sp>
        <p:nvSpPr>
          <p:cNvPr id="7" name="CaixaDeTexto 6"/>
          <p:cNvSpPr txBox="1"/>
          <p:nvPr/>
        </p:nvSpPr>
        <p:spPr>
          <a:xfrm>
            <a:off x="8900160" y="2606040"/>
            <a:ext cx="1249680" cy="369332"/>
          </a:xfrm>
          <a:prstGeom prst="rect">
            <a:avLst/>
          </a:prstGeom>
          <a:noFill/>
        </p:spPr>
        <p:txBody>
          <a:bodyPr wrap="square" rtlCol="0">
            <a:spAutoFit/>
          </a:bodyPr>
          <a:lstStyle/>
          <a:p>
            <a:r>
              <a:rPr lang="pt-BR" b="1" dirty="0" smtClean="0">
                <a:latin typeface="Arial" pitchFamily="34" charset="0"/>
                <a:cs typeface="Arial" pitchFamily="34" charset="0"/>
              </a:rPr>
              <a:t>(INCPH)</a:t>
            </a:r>
            <a:endParaRPr lang="pt-BR" b="1" dirty="0">
              <a:latin typeface="Arial" pitchFamily="34" charset="0"/>
              <a:cs typeface="Arial" pitchFamily="34" charset="0"/>
            </a:endParaRPr>
          </a:p>
        </p:txBody>
      </p:sp>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386840" y="8915400"/>
            <a:ext cx="13898880" cy="646331"/>
          </a:xfrm>
          <a:prstGeom prst="rect">
            <a:avLst/>
          </a:prstGeom>
          <a:noFill/>
        </p:spPr>
        <p:txBody>
          <a:bodyPr wrap="square" rtlCol="0">
            <a:spAutoFit/>
          </a:bodyPr>
          <a:lstStyle/>
          <a:p>
            <a:r>
              <a:rPr lang="pt-BR" dirty="0"/>
              <a:t>Premkumar M, Anand AC. Porto-sinusoidal Vascular Disease: Classification and Clinical Relevance</a:t>
            </a:r>
            <a:r>
              <a:rPr lang="pt-BR" i="1" dirty="0"/>
              <a:t>. Journal of Clinical and Experimental Hepatology</a:t>
            </a:r>
            <a:r>
              <a:rPr lang="pt-BR" dirty="0"/>
              <a:t> 2024; 14: 101396.</a:t>
            </a:r>
          </a:p>
        </p:txBody>
      </p:sp>
      <p:pic>
        <p:nvPicPr>
          <p:cNvPr id="7" name="Imagem 6" descr="INCPH x PSVD conditions excluded.png"/>
          <p:cNvPicPr>
            <a:picLocks noChangeAspect="1"/>
          </p:cNvPicPr>
          <p:nvPr/>
        </p:nvPicPr>
        <p:blipFill>
          <a:blip r:embed="rId3"/>
          <a:stretch>
            <a:fillRect/>
          </a:stretch>
        </p:blipFill>
        <p:spPr>
          <a:xfrm>
            <a:off x="1653540" y="265292"/>
            <a:ext cx="14980920" cy="8436748"/>
          </a:xfrm>
          <a:prstGeom prst="rect">
            <a:avLst/>
          </a:prstGeom>
        </p:spPr>
      </p:pic>
      <p:pic>
        <p:nvPicPr>
          <p:cNvPr id="6" name="Imagem 5"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386840" y="8915400"/>
            <a:ext cx="13898880" cy="646331"/>
          </a:xfrm>
          <a:prstGeom prst="rect">
            <a:avLst/>
          </a:prstGeom>
          <a:noFill/>
        </p:spPr>
        <p:txBody>
          <a:bodyPr wrap="square" rtlCol="0">
            <a:spAutoFit/>
          </a:bodyPr>
          <a:lstStyle/>
          <a:p>
            <a:r>
              <a:rPr lang="pt-BR" dirty="0"/>
              <a:t> De Gottardi A, Rautou P-E, Schouten J, Rubbia-Brandt L, Leebeek F, Trebicka J, et al. Porto-sinusoidal vascular disease: proposal and description of a novel entity.  </a:t>
            </a:r>
            <a:r>
              <a:rPr lang="pt-BR" i="1" dirty="0"/>
              <a:t>Lancet Gastroenterol Hepatol </a:t>
            </a:r>
            <a:r>
              <a:rPr lang="pt-BR" dirty="0"/>
              <a:t>2019; 4: 399-411.</a:t>
            </a:r>
          </a:p>
        </p:txBody>
      </p:sp>
      <p:pic>
        <p:nvPicPr>
          <p:cNvPr id="10" name="Imagem 9" descr="Elements defining PSVD.png"/>
          <p:cNvPicPr>
            <a:picLocks noChangeAspect="1"/>
          </p:cNvPicPr>
          <p:nvPr/>
        </p:nvPicPr>
        <p:blipFill>
          <a:blip r:embed="rId3"/>
          <a:stretch>
            <a:fillRect/>
          </a:stretch>
        </p:blipFill>
        <p:spPr>
          <a:xfrm>
            <a:off x="3375660" y="315519"/>
            <a:ext cx="11536680" cy="8493201"/>
          </a:xfrm>
          <a:prstGeom prst="rect">
            <a:avLst/>
          </a:prstGeom>
        </p:spPr>
      </p:pic>
      <p:pic>
        <p:nvPicPr>
          <p:cNvPr id="6" name="Imagem 5"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432560" y="9037320"/>
            <a:ext cx="13898880" cy="369332"/>
          </a:xfrm>
          <a:prstGeom prst="rect">
            <a:avLst/>
          </a:prstGeom>
          <a:noFill/>
        </p:spPr>
        <p:txBody>
          <a:bodyPr wrap="square" rtlCol="0">
            <a:spAutoFit/>
          </a:bodyPr>
          <a:lstStyle/>
          <a:p>
            <a:r>
              <a:rPr lang="pt-BR" dirty="0"/>
              <a:t>De Gottardi A, Sempoux C, Berzigotti A. Porto-sinusoidal vascular disorder</a:t>
            </a:r>
            <a:r>
              <a:rPr lang="pt-BR" i="1" dirty="0"/>
              <a:t>. Journal of Hepatology </a:t>
            </a:r>
            <a:r>
              <a:rPr lang="pt-BR" dirty="0"/>
              <a:t>2022; 77: 1124–1135. </a:t>
            </a:r>
          </a:p>
        </p:txBody>
      </p:sp>
      <p:pic>
        <p:nvPicPr>
          <p:cNvPr id="7" name="Imagem 6" descr="Definition of PSVD 2.png"/>
          <p:cNvPicPr>
            <a:picLocks noChangeAspect="1"/>
          </p:cNvPicPr>
          <p:nvPr/>
        </p:nvPicPr>
        <p:blipFill>
          <a:blip r:embed="rId3"/>
          <a:stretch>
            <a:fillRect/>
          </a:stretch>
        </p:blipFill>
        <p:spPr>
          <a:xfrm>
            <a:off x="1663893" y="221648"/>
            <a:ext cx="14960215" cy="8754711"/>
          </a:xfrm>
          <a:prstGeom prst="rect">
            <a:avLst/>
          </a:prstGeom>
        </p:spPr>
      </p:pic>
      <p:pic>
        <p:nvPicPr>
          <p:cNvPr id="14" name="Imagem 13"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finition of PSVD 2.png"/>
          <p:cNvPicPr>
            <a:picLocks noChangeAspect="1"/>
          </p:cNvPicPr>
          <p:nvPr/>
        </p:nvPicPr>
        <p:blipFill>
          <a:blip r:embed="rId3"/>
          <a:srcRect l="21000" t="14990" r="22380" b="73654"/>
          <a:stretch>
            <a:fillRect/>
          </a:stretch>
        </p:blipFill>
        <p:spPr>
          <a:xfrm>
            <a:off x="274321" y="420280"/>
            <a:ext cx="12390120" cy="1454240"/>
          </a:xfrm>
          <a:prstGeom prst="rect">
            <a:avLst/>
          </a:prstGeom>
        </p:spPr>
      </p:pic>
      <p:pic>
        <p:nvPicPr>
          <p:cNvPr id="5" name="Imagem 4" descr="Definition of PSVD 2.png"/>
          <p:cNvPicPr>
            <a:picLocks noChangeAspect="1"/>
          </p:cNvPicPr>
          <p:nvPr/>
        </p:nvPicPr>
        <p:blipFill>
          <a:blip r:embed="rId3"/>
          <a:srcRect l="25270" t="47504" r="23712" b="37855"/>
          <a:stretch>
            <a:fillRect/>
          </a:stretch>
        </p:blipFill>
        <p:spPr>
          <a:xfrm>
            <a:off x="273627" y="1920240"/>
            <a:ext cx="12406053" cy="1661160"/>
          </a:xfrm>
          <a:prstGeom prst="rect">
            <a:avLst/>
          </a:prstGeom>
        </p:spPr>
      </p:pic>
      <p:pic>
        <p:nvPicPr>
          <p:cNvPr id="6" name="Imagem 5" descr="OPV 1.png"/>
          <p:cNvPicPr>
            <a:picLocks noChangeAspect="1"/>
          </p:cNvPicPr>
          <p:nvPr/>
        </p:nvPicPr>
        <p:blipFill>
          <a:blip r:embed="rId4"/>
          <a:stretch>
            <a:fillRect/>
          </a:stretch>
        </p:blipFill>
        <p:spPr>
          <a:xfrm>
            <a:off x="1920240" y="3718560"/>
            <a:ext cx="4175760" cy="5227319"/>
          </a:xfrm>
          <a:prstGeom prst="rect">
            <a:avLst/>
          </a:prstGeom>
        </p:spPr>
      </p:pic>
      <p:pic>
        <p:nvPicPr>
          <p:cNvPr id="7" name="Imagem 6" descr="OPV 2.png"/>
          <p:cNvPicPr>
            <a:picLocks noChangeAspect="1"/>
          </p:cNvPicPr>
          <p:nvPr/>
        </p:nvPicPr>
        <p:blipFill>
          <a:blip r:embed="rId5"/>
          <a:srcRect l="3327" t="1316" b="1775"/>
          <a:stretch>
            <a:fillRect/>
          </a:stretch>
        </p:blipFill>
        <p:spPr>
          <a:xfrm>
            <a:off x="7056120" y="3703320"/>
            <a:ext cx="5313400" cy="5166360"/>
          </a:xfrm>
          <a:prstGeom prst="rect">
            <a:avLst/>
          </a:prstGeom>
        </p:spPr>
      </p:pic>
      <p:sp>
        <p:nvSpPr>
          <p:cNvPr id="9" name="CaixaDeTexto 8"/>
          <p:cNvSpPr txBox="1"/>
          <p:nvPr/>
        </p:nvSpPr>
        <p:spPr>
          <a:xfrm>
            <a:off x="350520" y="9189720"/>
            <a:ext cx="16123920" cy="307777"/>
          </a:xfrm>
          <a:prstGeom prst="rect">
            <a:avLst/>
          </a:prstGeom>
          <a:noFill/>
        </p:spPr>
        <p:txBody>
          <a:bodyPr wrap="square" rtlCol="0">
            <a:spAutoFit/>
          </a:bodyPr>
          <a:lstStyle/>
          <a:p>
            <a:r>
              <a:rPr lang="pt-BR" sz="1400" dirty="0" smtClean="0"/>
              <a:t>De </a:t>
            </a:r>
            <a:r>
              <a:rPr lang="pt-BR" sz="1400" dirty="0"/>
              <a:t>Gottardi A, Sempoux C, Berzigotti A. Porto-sinusoidal vascular disorder</a:t>
            </a:r>
            <a:r>
              <a:rPr lang="pt-BR" sz="1400" i="1" dirty="0"/>
              <a:t>. Journal of Hepatology </a:t>
            </a:r>
            <a:r>
              <a:rPr lang="pt-BR" sz="1400" dirty="0"/>
              <a:t>2022; 77: 1124–1135.</a:t>
            </a:r>
          </a:p>
        </p:txBody>
      </p:sp>
      <p:pic>
        <p:nvPicPr>
          <p:cNvPr id="8" name="Imagem 7" descr="logo unicamp.png"/>
          <p:cNvPicPr>
            <a:picLocks noChangeAspect="1"/>
          </p:cNvPicPr>
          <p:nvPr/>
        </p:nvPicPr>
        <p:blipFill>
          <a:blip r:embed="rId6" cstate="print"/>
          <a:stretch>
            <a:fillRect/>
          </a:stretch>
        </p:blipFill>
        <p:spPr>
          <a:xfrm>
            <a:off x="16916400" y="8915400"/>
            <a:ext cx="1371600" cy="13716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finition of PSVD 2.png"/>
          <p:cNvPicPr>
            <a:picLocks noChangeAspect="1"/>
          </p:cNvPicPr>
          <p:nvPr/>
        </p:nvPicPr>
        <p:blipFill>
          <a:blip r:embed="rId3"/>
          <a:srcRect l="21000" t="14990" r="22380" b="73654"/>
          <a:stretch>
            <a:fillRect/>
          </a:stretch>
        </p:blipFill>
        <p:spPr>
          <a:xfrm>
            <a:off x="274321" y="420280"/>
            <a:ext cx="12390120" cy="1454240"/>
          </a:xfrm>
          <a:prstGeom prst="rect">
            <a:avLst/>
          </a:prstGeom>
        </p:spPr>
      </p:pic>
      <p:sp>
        <p:nvSpPr>
          <p:cNvPr id="9" name="CaixaDeTexto 8"/>
          <p:cNvSpPr txBox="1"/>
          <p:nvPr/>
        </p:nvSpPr>
        <p:spPr>
          <a:xfrm>
            <a:off x="350520" y="9189720"/>
            <a:ext cx="16123920" cy="523220"/>
          </a:xfrm>
          <a:prstGeom prst="rect">
            <a:avLst/>
          </a:prstGeom>
          <a:noFill/>
        </p:spPr>
        <p:txBody>
          <a:bodyPr wrap="square" rtlCol="0">
            <a:spAutoFit/>
          </a:bodyPr>
          <a:lstStyle/>
          <a:p>
            <a:r>
              <a:rPr lang="pt-BR" sz="1400" dirty="0"/>
              <a:t>De Gottardi A, Rautou P-E, Schouten J, Rubbia-Brandt L, Leebeek F, Trebicka J, et al. Porto-sinusoidal vascular disease: proposal and description of a novel entity. </a:t>
            </a:r>
            <a:r>
              <a:rPr lang="pt-BR" sz="1400" i="1" dirty="0"/>
              <a:t>Lancet Gastroenterol Hepatol </a:t>
            </a:r>
            <a:r>
              <a:rPr lang="pt-BR" sz="1400" dirty="0"/>
              <a:t>2019; 4: 399-411</a:t>
            </a:r>
          </a:p>
          <a:p>
            <a:r>
              <a:rPr lang="pt-BR" sz="1400" dirty="0"/>
              <a:t>De Gottardi A, Sempoux C, Berzigotti A. Porto-sinusoidal vascular disorder</a:t>
            </a:r>
            <a:r>
              <a:rPr lang="pt-BR" sz="1400" i="1" dirty="0"/>
              <a:t>. Journal of Hepatology </a:t>
            </a:r>
            <a:r>
              <a:rPr lang="pt-BR" sz="1400" dirty="0"/>
              <a:t>2022; 77: 1124–1135.</a:t>
            </a:r>
          </a:p>
        </p:txBody>
      </p:sp>
      <p:pic>
        <p:nvPicPr>
          <p:cNvPr id="10" name="Imagem 9" descr="Definition of PSVD 2.png"/>
          <p:cNvPicPr>
            <a:picLocks noChangeAspect="1"/>
          </p:cNvPicPr>
          <p:nvPr/>
        </p:nvPicPr>
        <p:blipFill>
          <a:blip r:embed="rId3"/>
          <a:srcRect l="25464" t="45840" r="23907" b="44510"/>
          <a:stretch>
            <a:fillRect/>
          </a:stretch>
        </p:blipFill>
        <p:spPr>
          <a:xfrm>
            <a:off x="282728" y="1920240"/>
            <a:ext cx="12366472" cy="1127760"/>
          </a:xfrm>
          <a:prstGeom prst="rect">
            <a:avLst/>
          </a:prstGeom>
        </p:spPr>
      </p:pic>
      <p:pic>
        <p:nvPicPr>
          <p:cNvPr id="11" name="Imagem 10" descr="Definition of PSVD 2.png"/>
          <p:cNvPicPr>
            <a:picLocks noChangeAspect="1"/>
          </p:cNvPicPr>
          <p:nvPr/>
        </p:nvPicPr>
        <p:blipFill>
          <a:blip r:embed="rId3"/>
          <a:srcRect l="26438" t="61480" r="52848" b="34083"/>
          <a:stretch>
            <a:fillRect/>
          </a:stretch>
        </p:blipFill>
        <p:spPr>
          <a:xfrm>
            <a:off x="2392680" y="3078480"/>
            <a:ext cx="6766560" cy="701040"/>
          </a:xfrm>
          <a:prstGeom prst="rect">
            <a:avLst/>
          </a:prstGeom>
        </p:spPr>
      </p:pic>
      <p:pic>
        <p:nvPicPr>
          <p:cNvPr id="12" name="Imagem 11" descr="NRH 2.png"/>
          <p:cNvPicPr>
            <a:picLocks noChangeAspect="1"/>
          </p:cNvPicPr>
          <p:nvPr/>
        </p:nvPicPr>
        <p:blipFill>
          <a:blip r:embed="rId4"/>
          <a:srcRect l="842"/>
          <a:stretch>
            <a:fillRect/>
          </a:stretch>
        </p:blipFill>
        <p:spPr>
          <a:xfrm>
            <a:off x="289560" y="3888739"/>
            <a:ext cx="10027920" cy="4981015"/>
          </a:xfrm>
          <a:prstGeom prst="rect">
            <a:avLst/>
          </a:prstGeom>
        </p:spPr>
      </p:pic>
      <p:pic>
        <p:nvPicPr>
          <p:cNvPr id="13" name="Imagem 12" descr="NRH 1.png"/>
          <p:cNvPicPr>
            <a:picLocks noChangeAspect="1"/>
          </p:cNvPicPr>
          <p:nvPr/>
        </p:nvPicPr>
        <p:blipFill>
          <a:blip r:embed="rId5"/>
          <a:stretch>
            <a:fillRect/>
          </a:stretch>
        </p:blipFill>
        <p:spPr>
          <a:xfrm>
            <a:off x="10378440" y="3948420"/>
            <a:ext cx="7696200" cy="4875539"/>
          </a:xfrm>
          <a:prstGeom prst="rect">
            <a:avLst/>
          </a:prstGeom>
        </p:spPr>
      </p:pic>
      <p:pic>
        <p:nvPicPr>
          <p:cNvPr id="8" name="Imagem 7" descr="logo unicamp.png"/>
          <p:cNvPicPr>
            <a:picLocks noChangeAspect="1"/>
          </p:cNvPicPr>
          <p:nvPr/>
        </p:nvPicPr>
        <p:blipFill>
          <a:blip r:embed="rId6" cstate="print"/>
          <a:stretch>
            <a:fillRect/>
          </a:stretch>
        </p:blipFill>
        <p:spPr>
          <a:xfrm>
            <a:off x="16916400" y="8915400"/>
            <a:ext cx="1371600" cy="1371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logo unicamp.png"/>
          <p:cNvPicPr>
            <a:picLocks noChangeAspect="1"/>
          </p:cNvPicPr>
          <p:nvPr/>
        </p:nvPicPr>
        <p:blipFill>
          <a:blip r:embed="rId3" cstate="print"/>
          <a:stretch>
            <a:fillRect/>
          </a:stretch>
        </p:blipFill>
        <p:spPr>
          <a:xfrm>
            <a:off x="16916400" y="8915400"/>
            <a:ext cx="1371600" cy="1371600"/>
          </a:xfrm>
          <a:prstGeom prst="rect">
            <a:avLst/>
          </a:prstGeom>
        </p:spPr>
      </p:pic>
      <p:pic>
        <p:nvPicPr>
          <p:cNvPr id="4" name="Imagem 3" descr="Definition of PSVD 2.png"/>
          <p:cNvPicPr>
            <a:picLocks noChangeAspect="1"/>
          </p:cNvPicPr>
          <p:nvPr/>
        </p:nvPicPr>
        <p:blipFill>
          <a:blip r:embed="rId4"/>
          <a:srcRect l="21000" t="14990" r="22380" b="73654"/>
          <a:stretch>
            <a:fillRect/>
          </a:stretch>
        </p:blipFill>
        <p:spPr>
          <a:xfrm>
            <a:off x="274321" y="420280"/>
            <a:ext cx="12390120" cy="1454240"/>
          </a:xfrm>
          <a:prstGeom prst="rect">
            <a:avLst/>
          </a:prstGeom>
        </p:spPr>
      </p:pic>
      <p:sp>
        <p:nvSpPr>
          <p:cNvPr id="9" name="CaixaDeTexto 8"/>
          <p:cNvSpPr txBox="1"/>
          <p:nvPr/>
        </p:nvSpPr>
        <p:spPr>
          <a:xfrm>
            <a:off x="350520" y="9189720"/>
            <a:ext cx="16123920" cy="523220"/>
          </a:xfrm>
          <a:prstGeom prst="rect">
            <a:avLst/>
          </a:prstGeom>
          <a:noFill/>
        </p:spPr>
        <p:txBody>
          <a:bodyPr wrap="square" rtlCol="0">
            <a:spAutoFit/>
          </a:bodyPr>
          <a:lstStyle/>
          <a:p>
            <a:r>
              <a:rPr lang="pt-BR" sz="1400" dirty="0"/>
              <a:t>De Gottardi A, Rautou P-E, Schouten J, Rubbia-Brandt L, Leebeek F, Trebicka J, et al. Porto-sinusoidal vascular disease: proposal and description of a novel entity. </a:t>
            </a:r>
            <a:r>
              <a:rPr lang="pt-BR" sz="1400" i="1" dirty="0"/>
              <a:t>Lancet Gastroenterol Hepatol </a:t>
            </a:r>
            <a:r>
              <a:rPr lang="pt-BR" sz="1400" dirty="0"/>
              <a:t>2019; 4: 399-411</a:t>
            </a:r>
          </a:p>
          <a:p>
            <a:r>
              <a:rPr lang="pt-BR" sz="1400" dirty="0"/>
              <a:t>De Gottardi A, Sempoux C, Berzigotti A. Porto-sinusoidal vascular disorder</a:t>
            </a:r>
            <a:r>
              <a:rPr lang="pt-BR" sz="1400" i="1" dirty="0"/>
              <a:t>. Journal of Hepatology </a:t>
            </a:r>
            <a:r>
              <a:rPr lang="pt-BR" sz="1400" dirty="0"/>
              <a:t>2022; 77: 1124–1135.</a:t>
            </a:r>
          </a:p>
        </p:txBody>
      </p:sp>
      <p:pic>
        <p:nvPicPr>
          <p:cNvPr id="10" name="Imagem 9" descr="Definition of PSVD 2.png"/>
          <p:cNvPicPr>
            <a:picLocks noChangeAspect="1"/>
          </p:cNvPicPr>
          <p:nvPr/>
        </p:nvPicPr>
        <p:blipFill>
          <a:blip r:embed="rId4"/>
          <a:srcRect l="25464" t="45840" r="23907" b="44510"/>
          <a:stretch>
            <a:fillRect/>
          </a:stretch>
        </p:blipFill>
        <p:spPr>
          <a:xfrm>
            <a:off x="282728" y="1920240"/>
            <a:ext cx="12366472" cy="1127760"/>
          </a:xfrm>
          <a:prstGeom prst="rect">
            <a:avLst/>
          </a:prstGeom>
        </p:spPr>
      </p:pic>
      <p:pic>
        <p:nvPicPr>
          <p:cNvPr id="5" name="Imagem 4" descr="Definition of PSVD 2.png"/>
          <p:cNvPicPr>
            <a:picLocks noChangeAspect="1"/>
          </p:cNvPicPr>
          <p:nvPr/>
        </p:nvPicPr>
        <p:blipFill>
          <a:blip r:embed="rId4"/>
          <a:srcRect l="26243" t="65806" r="27607" b="26874"/>
          <a:stretch>
            <a:fillRect/>
          </a:stretch>
        </p:blipFill>
        <p:spPr>
          <a:xfrm>
            <a:off x="304800" y="3032760"/>
            <a:ext cx="12641580" cy="1173480"/>
          </a:xfrm>
          <a:prstGeom prst="rect">
            <a:avLst/>
          </a:prstGeom>
        </p:spPr>
      </p:pic>
      <p:pic>
        <p:nvPicPr>
          <p:cNvPr id="8" name="Imagem 7" descr="ISF 1.png"/>
          <p:cNvPicPr>
            <a:picLocks noChangeAspect="1"/>
          </p:cNvPicPr>
          <p:nvPr/>
        </p:nvPicPr>
        <p:blipFill>
          <a:blip r:embed="rId5"/>
          <a:stretch>
            <a:fillRect/>
          </a:stretch>
        </p:blipFill>
        <p:spPr>
          <a:xfrm>
            <a:off x="300567" y="4217699"/>
            <a:ext cx="8812953" cy="4967597"/>
          </a:xfrm>
          <a:prstGeom prst="rect">
            <a:avLst/>
          </a:prstGeom>
        </p:spPr>
      </p:pic>
      <p:pic>
        <p:nvPicPr>
          <p:cNvPr id="11" name="Imagem 10" descr="ISF 2.png"/>
          <p:cNvPicPr>
            <a:picLocks noChangeAspect="1"/>
          </p:cNvPicPr>
          <p:nvPr/>
        </p:nvPicPr>
        <p:blipFill>
          <a:blip r:embed="rId6"/>
          <a:stretch>
            <a:fillRect/>
          </a:stretch>
        </p:blipFill>
        <p:spPr>
          <a:xfrm>
            <a:off x="9220200" y="4255663"/>
            <a:ext cx="8747760" cy="490357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432560" y="9037320"/>
            <a:ext cx="13898880" cy="369332"/>
          </a:xfrm>
          <a:prstGeom prst="rect">
            <a:avLst/>
          </a:prstGeom>
          <a:noFill/>
        </p:spPr>
        <p:txBody>
          <a:bodyPr wrap="square" rtlCol="0">
            <a:spAutoFit/>
          </a:bodyPr>
          <a:lstStyle/>
          <a:p>
            <a:r>
              <a:rPr lang="pt-BR" dirty="0"/>
              <a:t>De Gottardi A, Sempoux C, Berzigotti A. Porto-sinusoidal vascular disorder</a:t>
            </a:r>
            <a:r>
              <a:rPr lang="pt-BR" i="1" dirty="0"/>
              <a:t>. Journal of Hepatology </a:t>
            </a:r>
            <a:r>
              <a:rPr lang="pt-BR" dirty="0"/>
              <a:t>2022; 77: 1124–1135. </a:t>
            </a:r>
          </a:p>
        </p:txBody>
      </p:sp>
      <p:pic>
        <p:nvPicPr>
          <p:cNvPr id="7" name="Imagem 6" descr="Definition of PSVD 2.png"/>
          <p:cNvPicPr>
            <a:picLocks noChangeAspect="1"/>
          </p:cNvPicPr>
          <p:nvPr/>
        </p:nvPicPr>
        <p:blipFill>
          <a:blip r:embed="rId3"/>
          <a:stretch>
            <a:fillRect/>
          </a:stretch>
        </p:blipFill>
        <p:spPr>
          <a:xfrm>
            <a:off x="1663893" y="221648"/>
            <a:ext cx="14960215" cy="8754711"/>
          </a:xfrm>
          <a:prstGeom prst="rect">
            <a:avLst/>
          </a:prstGeom>
        </p:spPr>
      </p:pic>
      <p:pic>
        <p:nvPicPr>
          <p:cNvPr id="14" name="Imagem 13"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logo unicamp.png"/>
          <p:cNvPicPr>
            <a:picLocks noChangeAspect="1"/>
          </p:cNvPicPr>
          <p:nvPr/>
        </p:nvPicPr>
        <p:blipFill>
          <a:blip r:embed="rId3" cstate="print"/>
          <a:stretch>
            <a:fillRect/>
          </a:stretch>
        </p:blipFill>
        <p:spPr>
          <a:xfrm>
            <a:off x="16916400" y="8915400"/>
            <a:ext cx="1371600" cy="1371600"/>
          </a:xfrm>
          <a:prstGeom prst="rect">
            <a:avLst/>
          </a:prstGeom>
        </p:spPr>
      </p:pic>
      <p:pic>
        <p:nvPicPr>
          <p:cNvPr id="12" name="Imagem 11" descr="Definition of PSVD 2.png"/>
          <p:cNvPicPr>
            <a:picLocks noChangeAspect="1"/>
          </p:cNvPicPr>
          <p:nvPr/>
        </p:nvPicPr>
        <p:blipFill>
          <a:blip r:embed="rId4"/>
          <a:srcRect l="44736" t="30977" r="23249" b="54423"/>
          <a:stretch>
            <a:fillRect/>
          </a:stretch>
        </p:blipFill>
        <p:spPr>
          <a:xfrm>
            <a:off x="243840" y="518160"/>
            <a:ext cx="12344400" cy="1676400"/>
          </a:xfrm>
          <a:prstGeom prst="rect">
            <a:avLst/>
          </a:prstGeom>
        </p:spPr>
      </p:pic>
      <p:sp>
        <p:nvSpPr>
          <p:cNvPr id="9" name="CaixaDeTexto 8"/>
          <p:cNvSpPr txBox="1"/>
          <p:nvPr/>
        </p:nvSpPr>
        <p:spPr>
          <a:xfrm>
            <a:off x="350520" y="9189720"/>
            <a:ext cx="16123920" cy="523220"/>
          </a:xfrm>
          <a:prstGeom prst="rect">
            <a:avLst/>
          </a:prstGeom>
          <a:noFill/>
        </p:spPr>
        <p:txBody>
          <a:bodyPr wrap="square" rtlCol="0">
            <a:spAutoFit/>
          </a:bodyPr>
          <a:lstStyle/>
          <a:p>
            <a:endParaRPr lang="pt-BR" sz="1400" dirty="0"/>
          </a:p>
          <a:p>
            <a:r>
              <a:rPr lang="pt-BR" sz="1400" dirty="0"/>
              <a:t>De Gottardi A, Sempoux C, Berzigotti A. Porto-sinusoidal vascular disorder</a:t>
            </a:r>
            <a:r>
              <a:rPr lang="pt-BR" sz="1400" i="1" dirty="0"/>
              <a:t>. Journal of Hepatology </a:t>
            </a:r>
            <a:r>
              <a:rPr lang="pt-BR" sz="1400" dirty="0"/>
              <a:t>2022; 77: 1124–1135.</a:t>
            </a:r>
          </a:p>
        </p:txBody>
      </p:sp>
      <p:pic>
        <p:nvPicPr>
          <p:cNvPr id="10" name="Imagem 9" descr="Definition of PSVD 2.png"/>
          <p:cNvPicPr>
            <a:picLocks noChangeAspect="1"/>
          </p:cNvPicPr>
          <p:nvPr/>
        </p:nvPicPr>
        <p:blipFill>
          <a:blip r:embed="rId4"/>
          <a:srcRect l="25464" t="45840" r="23907" b="44510"/>
          <a:stretch>
            <a:fillRect/>
          </a:stretch>
        </p:blipFill>
        <p:spPr>
          <a:xfrm>
            <a:off x="282728" y="1920240"/>
            <a:ext cx="12366472" cy="1127760"/>
          </a:xfrm>
          <a:prstGeom prst="rect">
            <a:avLst/>
          </a:prstGeom>
        </p:spPr>
      </p:pic>
      <p:pic>
        <p:nvPicPr>
          <p:cNvPr id="13" name="Imagem 12" descr="Definition of PSVD 2.png"/>
          <p:cNvPicPr>
            <a:picLocks noChangeAspect="1"/>
          </p:cNvPicPr>
          <p:nvPr/>
        </p:nvPicPr>
        <p:blipFill>
          <a:blip r:embed="rId4"/>
          <a:srcRect l="26049" t="73126" r="2682" b="2250"/>
          <a:stretch>
            <a:fillRect/>
          </a:stretch>
        </p:blipFill>
        <p:spPr>
          <a:xfrm>
            <a:off x="289560" y="3002280"/>
            <a:ext cx="12361700" cy="2499360"/>
          </a:xfrm>
          <a:prstGeom prst="rect">
            <a:avLst/>
          </a:prstGeom>
        </p:spPr>
      </p:pic>
      <p:pic>
        <p:nvPicPr>
          <p:cNvPr id="15" name="Imagem 14" descr="herniated portal vein.png"/>
          <p:cNvPicPr>
            <a:picLocks noChangeAspect="1"/>
          </p:cNvPicPr>
          <p:nvPr/>
        </p:nvPicPr>
        <p:blipFill>
          <a:blip r:embed="rId5"/>
          <a:stretch>
            <a:fillRect/>
          </a:stretch>
        </p:blipFill>
        <p:spPr>
          <a:xfrm>
            <a:off x="251326" y="5360589"/>
            <a:ext cx="7246754" cy="3873827"/>
          </a:xfrm>
          <a:prstGeom prst="rect">
            <a:avLst/>
          </a:prstGeom>
        </p:spPr>
      </p:pic>
      <p:pic>
        <p:nvPicPr>
          <p:cNvPr id="16" name="Imagem 15" descr="hypervascularized portal tract.png"/>
          <p:cNvPicPr>
            <a:picLocks noChangeAspect="1"/>
          </p:cNvPicPr>
          <p:nvPr/>
        </p:nvPicPr>
        <p:blipFill>
          <a:blip r:embed="rId6"/>
          <a:srcRect t="2334" b="2681"/>
          <a:stretch>
            <a:fillRect/>
          </a:stretch>
        </p:blipFill>
        <p:spPr>
          <a:xfrm>
            <a:off x="7498080" y="5425440"/>
            <a:ext cx="10104120" cy="38404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sz="6000" dirty="0"/>
              <a:t>Disclosure of Relevant Financial Relationships</a:t>
            </a:r>
            <a:endParaRPr lang="pt-BR" sz="6000" dirty="0"/>
          </a:p>
        </p:txBody>
      </p:sp>
      <p:sp>
        <p:nvSpPr>
          <p:cNvPr id="3" name="Espaço Reservado para Texto 2"/>
          <p:cNvSpPr>
            <a:spLocks noGrp="1"/>
          </p:cNvSpPr>
          <p:nvPr>
            <p:ph type="body" sz="quarter" idx="10"/>
          </p:nvPr>
        </p:nvSpPr>
        <p:spPr>
          <a:xfrm>
            <a:off x="2256772" y="2574729"/>
            <a:ext cx="14179463" cy="6538791"/>
          </a:xfrm>
        </p:spPr>
        <p:txBody>
          <a:bodyPr/>
          <a:lstStyle/>
          <a:p>
            <a:r>
              <a:rPr lang="en-US" sz="4800" smtClean="0"/>
              <a:t>Doctor Thaís </a:t>
            </a:r>
            <a:r>
              <a:rPr lang="en-US" sz="4800" dirty="0"/>
              <a:t>Ferrarini Tavares declares she has no </a:t>
            </a:r>
            <a:br>
              <a:rPr lang="en-US" sz="4800" dirty="0"/>
            </a:br>
            <a:r>
              <a:rPr lang="en-US" sz="4800" dirty="0"/>
              <a:t>conflict(s) </a:t>
            </a:r>
            <a:r>
              <a:rPr lang="en-US" sz="4800" dirty="0" smtClean="0"/>
              <a:t>of </a:t>
            </a:r>
            <a:r>
              <a:rPr lang="en-US" sz="4800" dirty="0"/>
              <a:t>interest to disclose </a:t>
            </a:r>
          </a:p>
          <a:p>
            <a:pPr>
              <a:lnSpc>
                <a:spcPts val="4000"/>
              </a:lnSpc>
            </a:pPr>
            <a:r>
              <a:rPr lang="en-US" sz="3000" dirty="0"/>
              <a:t>Specify if affirmative: any relevant financial  relationship WITH COMMERCIAL INTERESTS </a:t>
            </a:r>
            <a:br>
              <a:rPr lang="en-US" sz="3000" dirty="0"/>
            </a:br>
            <a:r>
              <a:rPr lang="en-US" sz="3000" dirty="0"/>
              <a:t>within the past 12 months, which relates to  the content of this educational activity  and creates a conflict  of interest</a:t>
            </a:r>
          </a:p>
          <a:p>
            <a:pPr>
              <a:lnSpc>
                <a:spcPts val="4000"/>
              </a:lnSpc>
            </a:pPr>
            <a:endParaRPr lang="pt-BR" sz="3000" dirty="0"/>
          </a:p>
          <a:p>
            <a:pPr>
              <a:lnSpc>
                <a:spcPts val="4000"/>
              </a:lnSpc>
            </a:pPr>
            <a:r>
              <a:rPr lang="pt-BR" sz="2600" dirty="0"/>
              <a:t>RDC Nº 96/08 da ANVISA</a:t>
            </a:r>
          </a:p>
          <a:p>
            <a:endParaRPr lang="pt-BR" dirty="0"/>
          </a:p>
        </p:txBody>
      </p:sp>
      <p:pic>
        <p:nvPicPr>
          <p:cNvPr id="4" name="Imagem 3"/>
          <p:cNvPicPr>
            <a:picLocks noChangeAspect="1"/>
          </p:cNvPicPr>
          <p:nvPr>
            <p:custDataLst>
              <p:custData r:id="rId1"/>
            </p:custDataLst>
          </p:nvPr>
        </p:nvPicPr>
        <p:blipFill>
          <a:blip r:embed="rId4">
            <a:extLst>
              <a:ext uri="{28A0092B-C50C-407E-A947-70E740481C1C}">
                <a14:useLocalDpi xmlns:a14="http://schemas.microsoft.com/office/drawing/2010/main" xmlns="" val="0"/>
              </a:ext>
            </a:extLst>
          </a:blip>
          <a:stretch>
            <a:fillRect/>
          </a:stretch>
        </p:blipFill>
        <p:spPr>
          <a:xfrm>
            <a:off x="5882874" y="1690912"/>
            <a:ext cx="6522253" cy="515258"/>
          </a:xfrm>
          <a:prstGeom prst="rect">
            <a:avLst/>
          </a:prstGeom>
        </p:spPr>
      </p:pic>
      <p:pic>
        <p:nvPicPr>
          <p:cNvPr id="5" name="Imagem 4"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1434063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Definition of PSVD 2.png"/>
          <p:cNvPicPr>
            <a:picLocks noChangeAspect="1"/>
          </p:cNvPicPr>
          <p:nvPr/>
        </p:nvPicPr>
        <p:blipFill>
          <a:blip r:embed="rId3"/>
          <a:srcRect l="44736" t="30977" r="23249" b="54423"/>
          <a:stretch>
            <a:fillRect/>
          </a:stretch>
        </p:blipFill>
        <p:spPr>
          <a:xfrm>
            <a:off x="243840" y="518160"/>
            <a:ext cx="12344400" cy="1676400"/>
          </a:xfrm>
          <a:prstGeom prst="rect">
            <a:avLst/>
          </a:prstGeom>
        </p:spPr>
      </p:pic>
      <p:sp>
        <p:nvSpPr>
          <p:cNvPr id="9" name="CaixaDeTexto 8"/>
          <p:cNvSpPr txBox="1"/>
          <p:nvPr/>
        </p:nvSpPr>
        <p:spPr>
          <a:xfrm>
            <a:off x="350520" y="9189720"/>
            <a:ext cx="16123920" cy="523220"/>
          </a:xfrm>
          <a:prstGeom prst="rect">
            <a:avLst/>
          </a:prstGeom>
          <a:noFill/>
        </p:spPr>
        <p:txBody>
          <a:bodyPr wrap="square" rtlCol="0">
            <a:spAutoFit/>
          </a:bodyPr>
          <a:lstStyle/>
          <a:p>
            <a:endParaRPr lang="pt-BR" sz="1400" dirty="0"/>
          </a:p>
          <a:p>
            <a:r>
              <a:rPr lang="pt-BR" sz="1400" dirty="0"/>
              <a:t>De Gottardi A, Sempoux C, Berzigotti A. Porto-sinusoidal vascular disorder</a:t>
            </a:r>
            <a:r>
              <a:rPr lang="pt-BR" sz="1400" i="1" dirty="0"/>
              <a:t>. Journal of Hepatology </a:t>
            </a:r>
            <a:r>
              <a:rPr lang="pt-BR" sz="1400" dirty="0"/>
              <a:t>2022; 77: 1124–1135.</a:t>
            </a:r>
          </a:p>
        </p:txBody>
      </p:sp>
      <p:pic>
        <p:nvPicPr>
          <p:cNvPr id="10" name="Imagem 9" descr="Definition of PSVD 2.png"/>
          <p:cNvPicPr>
            <a:picLocks noChangeAspect="1"/>
          </p:cNvPicPr>
          <p:nvPr/>
        </p:nvPicPr>
        <p:blipFill>
          <a:blip r:embed="rId3"/>
          <a:srcRect l="25464" t="45840" r="23907" b="44510"/>
          <a:stretch>
            <a:fillRect/>
          </a:stretch>
        </p:blipFill>
        <p:spPr>
          <a:xfrm>
            <a:off x="282728" y="1920240"/>
            <a:ext cx="12366472" cy="1127760"/>
          </a:xfrm>
          <a:prstGeom prst="rect">
            <a:avLst/>
          </a:prstGeom>
        </p:spPr>
      </p:pic>
      <p:pic>
        <p:nvPicPr>
          <p:cNvPr id="13" name="Imagem 12" descr="Definition of PSVD 2.png"/>
          <p:cNvPicPr>
            <a:picLocks noChangeAspect="1"/>
          </p:cNvPicPr>
          <p:nvPr/>
        </p:nvPicPr>
        <p:blipFill>
          <a:blip r:embed="rId3"/>
          <a:srcRect l="26049" t="73126" r="2682" b="2250"/>
          <a:stretch>
            <a:fillRect/>
          </a:stretch>
        </p:blipFill>
        <p:spPr>
          <a:xfrm>
            <a:off x="289560" y="3002280"/>
            <a:ext cx="12361700" cy="2499360"/>
          </a:xfrm>
          <a:prstGeom prst="rect">
            <a:avLst/>
          </a:prstGeom>
        </p:spPr>
      </p:pic>
      <p:pic>
        <p:nvPicPr>
          <p:cNvPr id="8" name="Imagem 7" descr="sinusoidal congestion and mild perisinusoidal fibrosis.png"/>
          <p:cNvPicPr>
            <a:picLocks noChangeAspect="1"/>
          </p:cNvPicPr>
          <p:nvPr/>
        </p:nvPicPr>
        <p:blipFill>
          <a:blip r:embed="rId4"/>
          <a:srcRect l="2139" t="2888"/>
          <a:stretch>
            <a:fillRect/>
          </a:stretch>
        </p:blipFill>
        <p:spPr>
          <a:xfrm>
            <a:off x="3992880" y="5485750"/>
            <a:ext cx="5120640" cy="3895083"/>
          </a:xfrm>
          <a:prstGeom prst="rect">
            <a:avLst/>
          </a:prstGeom>
        </p:spPr>
      </p:pic>
      <p:pic>
        <p:nvPicPr>
          <p:cNvPr id="7" name="Imagem 6"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432560" y="9037320"/>
            <a:ext cx="13898880" cy="369332"/>
          </a:xfrm>
          <a:prstGeom prst="rect">
            <a:avLst/>
          </a:prstGeom>
          <a:noFill/>
        </p:spPr>
        <p:txBody>
          <a:bodyPr wrap="square" rtlCol="0">
            <a:spAutoFit/>
          </a:bodyPr>
          <a:lstStyle/>
          <a:p>
            <a:r>
              <a:rPr lang="pt-BR" dirty="0"/>
              <a:t>De Gottardi A, Sempoux C, Berzigotti A. Porto-sinusoidal vascular disorder</a:t>
            </a:r>
            <a:r>
              <a:rPr lang="pt-BR" i="1" dirty="0"/>
              <a:t>. Journal of Hepatology </a:t>
            </a:r>
            <a:r>
              <a:rPr lang="pt-BR" dirty="0"/>
              <a:t>2022; 77: 1124–1135. </a:t>
            </a:r>
          </a:p>
        </p:txBody>
      </p:sp>
      <p:pic>
        <p:nvPicPr>
          <p:cNvPr id="7" name="Imagem 6" descr="Definition of PSVD 2.png"/>
          <p:cNvPicPr>
            <a:picLocks noChangeAspect="1"/>
          </p:cNvPicPr>
          <p:nvPr/>
        </p:nvPicPr>
        <p:blipFill>
          <a:blip r:embed="rId3"/>
          <a:stretch>
            <a:fillRect/>
          </a:stretch>
        </p:blipFill>
        <p:spPr>
          <a:xfrm>
            <a:off x="1663893" y="221648"/>
            <a:ext cx="14960215" cy="8754711"/>
          </a:xfrm>
          <a:prstGeom prst="rect">
            <a:avLst/>
          </a:prstGeom>
        </p:spPr>
      </p:pic>
      <p:cxnSp>
        <p:nvCxnSpPr>
          <p:cNvPr id="11" name="Conector reto 10"/>
          <p:cNvCxnSpPr/>
          <p:nvPr/>
        </p:nvCxnSpPr>
        <p:spPr>
          <a:xfrm>
            <a:off x="3337560" y="5212080"/>
            <a:ext cx="207264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flipV="1">
            <a:off x="5775960" y="5334000"/>
            <a:ext cx="675132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3368040" y="8153400"/>
            <a:ext cx="199644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flipV="1">
            <a:off x="5791200" y="6995160"/>
            <a:ext cx="675132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5821680" y="8244840"/>
            <a:ext cx="271272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5745480" y="7284720"/>
            <a:ext cx="416052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a:off x="5836920" y="5577840"/>
            <a:ext cx="3429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3307080" y="5410200"/>
            <a:ext cx="143256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Imagem 13"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249680" y="8945880"/>
            <a:ext cx="13898880" cy="646331"/>
          </a:xfrm>
          <a:prstGeom prst="rect">
            <a:avLst/>
          </a:prstGeom>
          <a:noFill/>
        </p:spPr>
        <p:txBody>
          <a:bodyPr wrap="square" rtlCol="0">
            <a:spAutoFit/>
          </a:bodyPr>
          <a:lstStyle/>
          <a:p>
            <a:r>
              <a:rPr lang="pt-BR" dirty="0"/>
              <a:t>Kmeida M, Liub X, Ballentinec S, Leea H. Idiopathic Non-Cirrhotic Portal Hypertension and Porto- Sinusoidal Vascular Disease: Review of Current Data. </a:t>
            </a:r>
            <a:r>
              <a:rPr lang="pt-BR" i="1" dirty="0"/>
              <a:t>Gastroenterol Res.</a:t>
            </a:r>
            <a:r>
              <a:rPr lang="pt-BR" dirty="0"/>
              <a:t> 2021; 14(2): 49-65.</a:t>
            </a:r>
          </a:p>
        </p:txBody>
      </p:sp>
      <p:pic>
        <p:nvPicPr>
          <p:cNvPr id="7" name="Imagem 6" descr="Etiopathogenic.png"/>
          <p:cNvPicPr>
            <a:picLocks noChangeAspect="1"/>
          </p:cNvPicPr>
          <p:nvPr/>
        </p:nvPicPr>
        <p:blipFill>
          <a:blip r:embed="rId3"/>
          <a:stretch>
            <a:fillRect/>
          </a:stretch>
        </p:blipFill>
        <p:spPr>
          <a:xfrm>
            <a:off x="3909001" y="300430"/>
            <a:ext cx="10469998" cy="8589591"/>
          </a:xfrm>
          <a:prstGeom prst="rect">
            <a:avLst/>
          </a:prstGeom>
        </p:spPr>
      </p:pic>
      <p:sp>
        <p:nvSpPr>
          <p:cNvPr id="10" name="Retângulo 9"/>
          <p:cNvSpPr/>
          <p:nvPr/>
        </p:nvSpPr>
        <p:spPr>
          <a:xfrm>
            <a:off x="4709160" y="7894320"/>
            <a:ext cx="5562600" cy="213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1386840" y="8915400"/>
            <a:ext cx="13898880" cy="646331"/>
          </a:xfrm>
          <a:prstGeom prst="rect">
            <a:avLst/>
          </a:prstGeom>
          <a:noFill/>
        </p:spPr>
        <p:txBody>
          <a:bodyPr wrap="square" rtlCol="0">
            <a:spAutoFit/>
          </a:bodyPr>
          <a:lstStyle/>
          <a:p>
            <a:r>
              <a:rPr lang="pt-BR" dirty="0"/>
              <a:t>Gioia S, Baiocchini A, d’Amati G, et al. Porto-sinusoidal vascular disorder (PSVD): Application of new diagnostic criteria in a multicenter cohort of patients</a:t>
            </a:r>
            <a:r>
              <a:rPr lang="pt-BR" i="1" dirty="0"/>
              <a:t>. Digestive and Liver Disease </a:t>
            </a:r>
            <a:r>
              <a:rPr lang="pt-BR" dirty="0"/>
              <a:t>2024; 56: 291–296.</a:t>
            </a:r>
          </a:p>
        </p:txBody>
      </p:sp>
      <p:pic>
        <p:nvPicPr>
          <p:cNvPr id="7" name="Imagem 6" descr="Conditions associated.png"/>
          <p:cNvPicPr>
            <a:picLocks noChangeAspect="1"/>
          </p:cNvPicPr>
          <p:nvPr/>
        </p:nvPicPr>
        <p:blipFill>
          <a:blip r:embed="rId3"/>
          <a:srcRect r="1931" b="2616"/>
          <a:stretch>
            <a:fillRect/>
          </a:stretch>
        </p:blipFill>
        <p:spPr>
          <a:xfrm>
            <a:off x="5364480" y="289211"/>
            <a:ext cx="7559040" cy="8519509"/>
          </a:xfrm>
          <a:prstGeom prst="rect">
            <a:avLst/>
          </a:prstGeom>
        </p:spPr>
      </p:pic>
      <p:cxnSp>
        <p:nvCxnSpPr>
          <p:cNvPr id="11" name="Conector reto 10"/>
          <p:cNvCxnSpPr/>
          <p:nvPr/>
        </p:nvCxnSpPr>
        <p:spPr>
          <a:xfrm flipV="1">
            <a:off x="5501640" y="3657600"/>
            <a:ext cx="271272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5455920" y="5394960"/>
            <a:ext cx="138684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5455920" y="5897880"/>
            <a:ext cx="166116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5379720" y="685800"/>
            <a:ext cx="5562600" cy="213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Thrombophilia</a:t>
            </a:r>
            <a:br>
              <a:rPr lang="pt-BR" sz="6000" dirty="0"/>
            </a:b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pPr>
              <a:buFont typeface="Arial" pitchFamily="34" charset="0"/>
              <a:buChar char="•"/>
            </a:pPr>
            <a:r>
              <a:rPr lang="pt-BR" sz="2800" dirty="0"/>
              <a:t> Several lines of evidence suggest a role for microthrombi or platelet aggregates in the pathogenesis of PSVD</a:t>
            </a:r>
          </a:p>
          <a:p>
            <a:pPr>
              <a:buFont typeface="Arial" pitchFamily="34" charset="0"/>
              <a:buChar char="•"/>
            </a:pPr>
            <a:r>
              <a:rPr lang="pt-BR" sz="2800" dirty="0"/>
              <a:t> The most common histological findings are thickening or obliteration of intra-hepatic portal venules, which probably result from previous thrombotic events</a:t>
            </a:r>
          </a:p>
          <a:p>
            <a:endParaRPr lang="pt-BR" sz="2800"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
        <p:nvSpPr>
          <p:cNvPr id="9" name="CaixaDeTexto 8"/>
          <p:cNvSpPr txBox="1"/>
          <p:nvPr/>
        </p:nvSpPr>
        <p:spPr>
          <a:xfrm>
            <a:off x="777240" y="8732520"/>
            <a:ext cx="16123920" cy="523220"/>
          </a:xfrm>
          <a:prstGeom prst="rect">
            <a:avLst/>
          </a:prstGeom>
          <a:noFill/>
        </p:spPr>
        <p:txBody>
          <a:bodyPr wrap="square" rtlCol="0">
            <a:spAutoFit/>
          </a:bodyPr>
          <a:lstStyle/>
          <a:p>
            <a:r>
              <a:rPr lang="pt-BR" sz="1400" dirty="0"/>
              <a:t>De Gottardi A, Rautou P-E, Schouten J, Rubbia-Brandt L, Leebeek F, Trebicka J, et al. Porto-sinusoidal vascular disease: proposal and description of a novel entity. </a:t>
            </a:r>
            <a:r>
              <a:rPr lang="pt-BR" sz="1400" i="1" dirty="0"/>
              <a:t>Lancet Gastroenterol Hepatol </a:t>
            </a:r>
            <a:r>
              <a:rPr lang="pt-BR" sz="1400" dirty="0"/>
              <a:t>2019; 4: 399-411</a:t>
            </a:r>
          </a:p>
          <a:p>
            <a:r>
              <a:rPr lang="pt-BR" sz="1400" dirty="0"/>
              <a:t>De Gottardi A, Sempoux C, Berzigotti A. Porto-sinusoidal vascular disorder</a:t>
            </a:r>
            <a:r>
              <a:rPr lang="pt-BR" sz="1400" i="1" dirty="0"/>
              <a:t>. Journal of Hepatology </a:t>
            </a:r>
            <a:r>
              <a:rPr lang="pt-BR" sz="1400" dirty="0"/>
              <a:t>2022; 77: 1124–1135.</a:t>
            </a:r>
          </a:p>
        </p:txBody>
      </p:sp>
      <p:sp>
        <p:nvSpPr>
          <p:cNvPr id="11" name="CaixaDeTexto 10"/>
          <p:cNvSpPr txBox="1"/>
          <p:nvPr/>
        </p:nvSpPr>
        <p:spPr>
          <a:xfrm>
            <a:off x="822960" y="4465320"/>
            <a:ext cx="3901440" cy="1815882"/>
          </a:xfrm>
          <a:prstGeom prst="rect">
            <a:avLst/>
          </a:prstGeom>
          <a:noFill/>
          <a:ln w="28575">
            <a:solidFill>
              <a:schemeClr val="tx2"/>
            </a:solidFill>
          </a:ln>
        </p:spPr>
        <p:txBody>
          <a:bodyPr wrap="square" rtlCol="0">
            <a:spAutoFit/>
          </a:bodyPr>
          <a:lstStyle/>
          <a:p>
            <a:pPr algn="ctr"/>
            <a:r>
              <a:rPr lang="pt-BR" sz="2800" dirty="0">
                <a:solidFill>
                  <a:srgbClr val="565755"/>
                </a:solidFill>
              </a:rPr>
              <a:t>Trombophilic factor </a:t>
            </a:r>
            <a:br>
              <a:rPr lang="pt-BR" sz="2800" dirty="0">
                <a:solidFill>
                  <a:srgbClr val="565755"/>
                </a:solidFill>
              </a:rPr>
            </a:br>
            <a:r>
              <a:rPr lang="pt-BR" sz="2800" dirty="0">
                <a:solidFill>
                  <a:srgbClr val="565755"/>
                </a:solidFill>
              </a:rPr>
              <a:t>AND / OR </a:t>
            </a:r>
          </a:p>
          <a:p>
            <a:pPr algn="ctr"/>
            <a:r>
              <a:rPr lang="pt-BR" sz="2800" dirty="0">
                <a:solidFill>
                  <a:srgbClr val="565755"/>
                </a:solidFill>
              </a:rPr>
              <a:t>Decreased portal flow velocity induced by PSVD</a:t>
            </a:r>
          </a:p>
        </p:txBody>
      </p:sp>
      <p:sp>
        <p:nvSpPr>
          <p:cNvPr id="12" name="Seta para a direita 11"/>
          <p:cNvSpPr/>
          <p:nvPr/>
        </p:nvSpPr>
        <p:spPr>
          <a:xfrm>
            <a:off x="5151120" y="5074920"/>
            <a:ext cx="822960"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6172200" y="4770120"/>
            <a:ext cx="3048000" cy="954107"/>
          </a:xfrm>
          <a:prstGeom prst="rect">
            <a:avLst/>
          </a:prstGeom>
          <a:noFill/>
          <a:ln w="28575">
            <a:solidFill>
              <a:schemeClr val="tx2"/>
            </a:solidFill>
          </a:ln>
        </p:spPr>
        <p:txBody>
          <a:bodyPr wrap="square" rtlCol="0">
            <a:spAutoFit/>
          </a:bodyPr>
          <a:lstStyle/>
          <a:p>
            <a:pPr algn="ctr"/>
            <a:r>
              <a:rPr lang="pt-BR" sz="2800" dirty="0">
                <a:solidFill>
                  <a:srgbClr val="565755"/>
                </a:solidFill>
              </a:rPr>
              <a:t>Portal vein thrombosis</a:t>
            </a:r>
          </a:p>
        </p:txBody>
      </p:sp>
      <p:sp>
        <p:nvSpPr>
          <p:cNvPr id="15" name="Seta para a direita 14"/>
          <p:cNvSpPr/>
          <p:nvPr/>
        </p:nvSpPr>
        <p:spPr>
          <a:xfrm>
            <a:off x="9631680" y="5059680"/>
            <a:ext cx="822960"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10942320" y="4450080"/>
            <a:ext cx="5242560" cy="1815882"/>
          </a:xfrm>
          <a:prstGeom prst="rect">
            <a:avLst/>
          </a:prstGeom>
          <a:noFill/>
          <a:ln w="28575">
            <a:solidFill>
              <a:schemeClr val="tx2"/>
            </a:solidFill>
          </a:ln>
        </p:spPr>
        <p:txBody>
          <a:bodyPr wrap="square" rtlCol="0">
            <a:spAutoFit/>
          </a:bodyPr>
          <a:lstStyle/>
          <a:p>
            <a:pPr algn="ctr"/>
            <a:r>
              <a:rPr lang="pt-BR" sz="2800" dirty="0">
                <a:solidFill>
                  <a:srgbClr val="565755"/>
                </a:solidFill>
              </a:rPr>
              <a:t>May induce an imbalance between the portal and arterial hepatic inflow resulting in sinusoidal vascular abnormalities</a:t>
            </a:r>
          </a:p>
        </p:txBody>
      </p:sp>
      <p:pic>
        <p:nvPicPr>
          <p:cNvPr id="14" name="Imagem 13"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777240" y="8732520"/>
            <a:ext cx="16123920" cy="738664"/>
          </a:xfrm>
          <a:prstGeom prst="rect">
            <a:avLst/>
          </a:prstGeom>
          <a:noFill/>
        </p:spPr>
        <p:txBody>
          <a:bodyPr wrap="square" lIns="91440" tIns="45720" rIns="91440" bIns="45720" rtlCol="0" anchor="t">
            <a:spAutoFit/>
          </a:bodyPr>
          <a:lstStyle/>
          <a:p>
            <a:pPr marL="285750" indent="-285750">
              <a:buFont typeface="Calibri"/>
              <a:buChar char="-"/>
            </a:pPr>
            <a:r>
              <a:rPr lang="pt-BR" sz="1400" dirty="0"/>
              <a:t>Pugliese N, </a:t>
            </a:r>
            <a:r>
              <a:rPr lang="pt-BR" sz="1400" dirty="0" err="1"/>
              <a:t>Giuli</a:t>
            </a:r>
            <a:r>
              <a:rPr lang="pt-BR" sz="1400" dirty="0"/>
              <a:t> L, </a:t>
            </a:r>
            <a:r>
              <a:rPr lang="pt-BR" sz="1400" dirty="0" err="1"/>
              <a:t>Mastrorocco</a:t>
            </a:r>
            <a:r>
              <a:rPr lang="pt-BR" sz="1400" dirty="0"/>
              <a:t> E, et al. Exploring the link: Porto-sinusoidal vascular disorder and inflammatory bowel disease – A comprehensive narrative review. </a:t>
            </a:r>
            <a:r>
              <a:rPr lang="pt-BR" sz="1400" i="1" dirty="0"/>
              <a:t>Digestive and Liver Disease</a:t>
            </a:r>
            <a:r>
              <a:rPr lang="pt-BR" sz="1400" dirty="0"/>
              <a:t>, 2024; 10: 19-32.</a:t>
            </a:r>
            <a:endParaRPr lang="pt-BR">
              <a:ea typeface="Calibri"/>
              <a:cs typeface="Calibri"/>
            </a:endParaRPr>
          </a:p>
          <a:p>
            <a:pPr marL="285750" indent="-285750">
              <a:buFont typeface="Calibri"/>
              <a:buChar char="-"/>
            </a:pPr>
            <a:r>
              <a:rPr lang="pt-BR" sz="1400" dirty="0"/>
              <a:t>Gioia S, </a:t>
            </a:r>
            <a:r>
              <a:rPr lang="pt-BR" sz="1400" dirty="0" err="1"/>
              <a:t>Carnevale</a:t>
            </a:r>
            <a:r>
              <a:rPr lang="pt-BR" sz="1400" dirty="0"/>
              <a:t> R, </a:t>
            </a:r>
            <a:r>
              <a:rPr lang="pt-BR" sz="1400" dirty="0" err="1"/>
              <a:t>Tavano</a:t>
            </a:r>
            <a:r>
              <a:rPr lang="pt-BR" sz="1400" dirty="0"/>
              <a:t> D, et al. </a:t>
            </a:r>
            <a:r>
              <a:rPr lang="pt-BR" sz="1400" dirty="0" err="1"/>
              <a:t>Association</a:t>
            </a:r>
            <a:r>
              <a:rPr lang="pt-BR" sz="1400" dirty="0"/>
              <a:t> </a:t>
            </a:r>
            <a:r>
              <a:rPr lang="pt-BR" sz="1400" dirty="0" err="1"/>
              <a:t>between</a:t>
            </a:r>
            <a:r>
              <a:rPr lang="pt-BR" sz="1400" dirty="0"/>
              <a:t> </a:t>
            </a:r>
            <a:r>
              <a:rPr lang="pt-BR" sz="1400" dirty="0" err="1"/>
              <a:t>gut-derived</a:t>
            </a:r>
            <a:r>
              <a:rPr lang="pt-BR" sz="1400" dirty="0"/>
              <a:t> </a:t>
            </a:r>
            <a:r>
              <a:rPr lang="pt-BR" sz="1400" dirty="0" err="1"/>
              <a:t>endotoxins</a:t>
            </a:r>
            <a:r>
              <a:rPr lang="pt-BR" sz="1400" dirty="0"/>
              <a:t> </a:t>
            </a:r>
            <a:r>
              <a:rPr lang="pt-BR" sz="1400" dirty="0" err="1"/>
              <a:t>and</a:t>
            </a:r>
            <a:r>
              <a:rPr lang="pt-BR" sz="1400" dirty="0"/>
              <a:t> porto-sinusoidal vascular </a:t>
            </a:r>
            <a:r>
              <a:rPr lang="pt-BR" sz="1400" dirty="0" err="1"/>
              <a:t>disorder</a:t>
            </a:r>
            <a:r>
              <a:rPr lang="pt-BR" sz="1400" dirty="0"/>
              <a:t> </a:t>
            </a:r>
            <a:r>
              <a:rPr lang="pt-BR" sz="1400" dirty="0" err="1"/>
              <a:t>with</a:t>
            </a:r>
            <a:r>
              <a:rPr lang="pt-BR" sz="1400" dirty="0"/>
              <a:t> portal </a:t>
            </a:r>
            <a:r>
              <a:rPr lang="pt-BR" sz="1400" dirty="0" err="1"/>
              <a:t>hypertension</a:t>
            </a:r>
            <a:r>
              <a:rPr lang="pt-BR" sz="1400" dirty="0"/>
              <a:t>.</a:t>
            </a:r>
            <a:r>
              <a:rPr lang="pt-BR" sz="1400" i="1" dirty="0"/>
              <a:t> </a:t>
            </a:r>
            <a:r>
              <a:rPr lang="pt-BR" sz="1400" i="1" dirty="0" err="1"/>
              <a:t>Aliment</a:t>
            </a:r>
            <a:r>
              <a:rPr lang="pt-BR" sz="1400" i="1" dirty="0"/>
              <a:t> </a:t>
            </a:r>
            <a:r>
              <a:rPr lang="pt-BR" sz="1400" i="1" dirty="0" err="1"/>
              <a:t>Pharmacol</a:t>
            </a:r>
            <a:r>
              <a:rPr lang="pt-BR" sz="1400" i="1" dirty="0"/>
              <a:t> </a:t>
            </a:r>
            <a:r>
              <a:rPr lang="pt-BR" sz="1400" i="1" dirty="0" err="1"/>
              <a:t>Therapeutics</a:t>
            </a:r>
            <a:r>
              <a:rPr lang="pt-BR" sz="1400" i="1" dirty="0"/>
              <a:t>, </a:t>
            </a:r>
            <a:r>
              <a:rPr lang="pt-BR" sz="1400" dirty="0"/>
              <a:t>2023; 58:11-12.</a:t>
            </a:r>
            <a:endParaRPr lang="pt-BR" sz="1400" dirty="0">
              <a:ea typeface="Calibri"/>
              <a:cs typeface="Calibri"/>
            </a:endParaRPr>
          </a:p>
          <a:p>
            <a:pPr marL="285750" indent="-285750">
              <a:buFont typeface="Calibri"/>
              <a:buChar char="-"/>
            </a:pPr>
            <a:r>
              <a:rPr lang="pt-BR" sz="1400" dirty="0"/>
              <a:t>De Gottardi A, </a:t>
            </a:r>
            <a:r>
              <a:rPr lang="pt-BR" sz="1400" dirty="0" err="1"/>
              <a:t>Rautou</a:t>
            </a:r>
            <a:r>
              <a:rPr lang="pt-BR" sz="1400" dirty="0"/>
              <a:t> P-E, </a:t>
            </a:r>
            <a:r>
              <a:rPr lang="pt-BR" sz="1400" dirty="0" err="1"/>
              <a:t>Schouten</a:t>
            </a:r>
            <a:r>
              <a:rPr lang="pt-BR" sz="1400" dirty="0"/>
              <a:t> J, Rubbia-Brandt L, </a:t>
            </a:r>
            <a:r>
              <a:rPr lang="pt-BR" sz="1400" dirty="0" err="1"/>
              <a:t>Leebeek</a:t>
            </a:r>
            <a:r>
              <a:rPr lang="pt-BR" sz="1400" dirty="0"/>
              <a:t> F, </a:t>
            </a:r>
            <a:r>
              <a:rPr lang="pt-BR" sz="1400" dirty="0" err="1"/>
              <a:t>Trebicka</a:t>
            </a:r>
            <a:r>
              <a:rPr lang="pt-BR" sz="1400" dirty="0"/>
              <a:t> J, et al. Porto-sinusoidal vascular </a:t>
            </a:r>
            <a:r>
              <a:rPr lang="pt-BR" sz="1400" dirty="0" err="1"/>
              <a:t>disease</a:t>
            </a:r>
            <a:r>
              <a:rPr lang="pt-BR" sz="1400" dirty="0"/>
              <a:t>: </a:t>
            </a:r>
            <a:r>
              <a:rPr lang="pt-BR" sz="1400" dirty="0" err="1"/>
              <a:t>proposal</a:t>
            </a:r>
            <a:r>
              <a:rPr lang="pt-BR" sz="1400" dirty="0"/>
              <a:t> </a:t>
            </a:r>
            <a:r>
              <a:rPr lang="pt-BR" sz="1400" dirty="0" err="1"/>
              <a:t>and</a:t>
            </a:r>
            <a:r>
              <a:rPr lang="pt-BR" sz="1400" dirty="0"/>
              <a:t> </a:t>
            </a:r>
            <a:r>
              <a:rPr lang="pt-BR" sz="1400" dirty="0" err="1"/>
              <a:t>description</a:t>
            </a:r>
            <a:r>
              <a:rPr lang="pt-BR" sz="1400" dirty="0"/>
              <a:t> </a:t>
            </a:r>
            <a:r>
              <a:rPr lang="pt-BR" sz="1400" dirty="0" err="1"/>
              <a:t>of</a:t>
            </a:r>
            <a:r>
              <a:rPr lang="pt-BR" sz="1400" dirty="0"/>
              <a:t> a novel </a:t>
            </a:r>
            <a:r>
              <a:rPr lang="pt-BR" sz="1400" dirty="0" err="1"/>
              <a:t>entity</a:t>
            </a:r>
            <a:r>
              <a:rPr lang="pt-BR" sz="1400" dirty="0"/>
              <a:t>. </a:t>
            </a:r>
            <a:r>
              <a:rPr lang="pt-BR" sz="1400" i="1" dirty="0"/>
              <a:t>Lancet </a:t>
            </a:r>
            <a:r>
              <a:rPr lang="pt-BR" sz="1400" i="1" dirty="0" err="1"/>
              <a:t>Gastroenterol</a:t>
            </a:r>
            <a:r>
              <a:rPr lang="pt-BR" sz="1400" i="1" dirty="0"/>
              <a:t> </a:t>
            </a:r>
            <a:r>
              <a:rPr lang="pt-BR" sz="1400" i="1" dirty="0" err="1"/>
              <a:t>Hepatol</a:t>
            </a:r>
            <a:r>
              <a:rPr lang="pt-BR" sz="1400" i="1" dirty="0"/>
              <a:t> </a:t>
            </a:r>
            <a:r>
              <a:rPr lang="pt-BR" sz="1400" dirty="0"/>
              <a:t>2019; 4: 399-411</a:t>
            </a:r>
            <a:endParaRPr lang="pt-BR" sz="1400" dirty="0">
              <a:ea typeface="Calibri"/>
              <a:cs typeface="Calibri"/>
            </a:endParaRPr>
          </a:p>
        </p:txBody>
      </p:sp>
      <p:graphicFrame>
        <p:nvGraphicFramePr>
          <p:cNvPr id="7" name="Diagrama 6"/>
          <p:cNvGraphicFramePr/>
          <p:nvPr>
            <p:extLst>
              <p:ext uri="{D42A27DB-BD31-4B8C-83A1-F6EECF244321}">
                <p14:modId xmlns:p14="http://schemas.microsoft.com/office/powerpoint/2010/main" xmlns="" val="4115060065"/>
              </p:ext>
            </p:extLst>
          </p:nvPr>
        </p:nvGraphicFramePr>
        <p:xfrm>
          <a:off x="1143000" y="421339"/>
          <a:ext cx="1600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m 3" descr="logo unicamp.png"/>
          <p:cNvPicPr>
            <a:picLocks noChangeAspect="1"/>
          </p:cNvPicPr>
          <p:nvPr/>
        </p:nvPicPr>
        <p:blipFill>
          <a:blip r:embed="rId7"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698854" cy="1216131"/>
          </a:xfrm>
        </p:spPr>
        <p:txBody>
          <a:bodyPr lIns="91440" tIns="45720" rIns="91440" bIns="45720" anchor="t">
            <a:noAutofit/>
          </a:bodyPr>
          <a:lstStyle/>
          <a:p>
            <a:r>
              <a:rPr lang="pt-BR" sz="5500" dirty="0" smtClean="0">
                <a:latin typeface="Calibri Bold"/>
              </a:rPr>
              <a:t>Inflammatory Bowel Disease + PSVD</a:t>
            </a:r>
            <a:r>
              <a:rPr lang="pt-BR" sz="6000" dirty="0"/>
              <a:t/>
            </a:r>
            <a:br>
              <a:rPr lang="pt-BR" sz="6000" dirty="0"/>
            </a:b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579120" y="2042160"/>
            <a:ext cx="16889730" cy="7010400"/>
          </a:xfrm>
        </p:spPr>
        <p:txBody>
          <a:bodyPr lIns="91440" tIns="45720" rIns="91440" bIns="45720" anchor="t"/>
          <a:lstStyle/>
          <a:p>
            <a:pPr lvl="0">
              <a:buFont typeface="Arial" pitchFamily="34" charset="0"/>
              <a:buChar char="•"/>
            </a:pPr>
            <a:r>
              <a:rPr lang="pt-BR" sz="2800" smtClean="0">
                <a:solidFill>
                  <a:schemeClr val="accent6">
                    <a:lumMod val="50000"/>
                  </a:schemeClr>
                </a:solidFill>
              </a:rPr>
              <a:t> It </a:t>
            </a:r>
            <a:r>
              <a:rPr lang="pt-BR" sz="2800" dirty="0" smtClean="0">
                <a:solidFill>
                  <a:schemeClr val="accent6">
                    <a:lumMod val="50000"/>
                  </a:schemeClr>
                </a:solidFill>
              </a:rPr>
              <a:t>has been identified as </a:t>
            </a:r>
            <a:r>
              <a:rPr lang="pt-BR" sz="2800" dirty="0" smtClean="0">
                <a:solidFill>
                  <a:srgbClr val="FF0000"/>
                </a:solidFill>
              </a:rPr>
              <a:t>potential risk factors </a:t>
            </a:r>
            <a:r>
              <a:rPr lang="pt-BR" sz="2800" dirty="0" smtClean="0">
                <a:solidFill>
                  <a:schemeClr val="accent6">
                    <a:lumMod val="50000"/>
                  </a:schemeClr>
                </a:solidFill>
              </a:rPr>
              <a:t>for the development of </a:t>
            </a:r>
            <a:r>
              <a:rPr lang="pt-BR" sz="2800" dirty="0" smtClean="0">
                <a:solidFill>
                  <a:srgbClr val="FF0000"/>
                </a:solidFill>
              </a:rPr>
              <a:t>PSVD in IBD patients</a:t>
            </a:r>
            <a:r>
              <a:rPr lang="pt-BR" sz="2800" dirty="0" smtClean="0">
                <a:solidFill>
                  <a:schemeClr val="accent6">
                    <a:lumMod val="50000"/>
                  </a:schemeClr>
                </a:solidFill>
              </a:rPr>
              <a:t>:</a:t>
            </a:r>
          </a:p>
          <a:p>
            <a:pPr lvl="0"/>
            <a:endParaRPr lang="pt-BR" sz="2800" dirty="0" smtClean="0">
              <a:solidFill>
                <a:schemeClr val="accent6">
                  <a:lumMod val="50000"/>
                </a:schemeClr>
              </a:solidFill>
            </a:endParaRPr>
          </a:p>
          <a:p>
            <a:pPr lvl="0"/>
            <a:endParaRPr lang="pt-BR" sz="2800" dirty="0" smtClean="0">
              <a:solidFill>
                <a:schemeClr val="accent6">
                  <a:lumMod val="50000"/>
                </a:schemeClr>
              </a:solidFill>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p>
        </p:txBody>
      </p:sp>
      <p:sp>
        <p:nvSpPr>
          <p:cNvPr id="9" name="CaixaDeTexto 8"/>
          <p:cNvSpPr txBox="1"/>
          <p:nvPr/>
        </p:nvSpPr>
        <p:spPr>
          <a:xfrm>
            <a:off x="670560" y="9281160"/>
            <a:ext cx="16123920" cy="307777"/>
          </a:xfrm>
          <a:prstGeom prst="rect">
            <a:avLst/>
          </a:prstGeom>
          <a:noFill/>
        </p:spPr>
        <p:txBody>
          <a:bodyPr wrap="square" rtlCol="0">
            <a:spAutoFit/>
          </a:bodyPr>
          <a:lstStyle/>
          <a:p>
            <a:r>
              <a:rPr lang="pt-BR" sz="1400" dirty="0" smtClean="0"/>
              <a:t>Pugliese N, Giuli L, Mastrorocco E, et al. Exploring the link: Porto-sinusoidal vascular disorder and inflammatory bowel disease – A comprehensive narrative review. </a:t>
            </a:r>
            <a:r>
              <a:rPr lang="pt-BR" sz="1400" i="1" dirty="0" smtClean="0"/>
              <a:t>Digestive and Liver Disease</a:t>
            </a:r>
            <a:r>
              <a:rPr lang="pt-BR" sz="1400" dirty="0" smtClean="0"/>
              <a:t>, 2024; 10: 19-32.</a:t>
            </a:r>
            <a:endParaRPr lang="pt-BR" sz="1400" dirty="0"/>
          </a:p>
        </p:txBody>
      </p:sp>
      <p:sp>
        <p:nvSpPr>
          <p:cNvPr id="14" name="CaixaDeTexto 13"/>
          <p:cNvSpPr txBox="1"/>
          <p:nvPr/>
        </p:nvSpPr>
        <p:spPr>
          <a:xfrm>
            <a:off x="2971800" y="3078480"/>
            <a:ext cx="12938760" cy="1815882"/>
          </a:xfrm>
          <a:prstGeom prst="rect">
            <a:avLst/>
          </a:prstGeom>
          <a:noFill/>
        </p:spPr>
        <p:txBody>
          <a:bodyPr wrap="square" rtlCol="0">
            <a:spAutoFit/>
          </a:bodyPr>
          <a:lstStyle/>
          <a:p>
            <a:r>
              <a:rPr lang="pt-BR" sz="2800" dirty="0" smtClean="0">
                <a:solidFill>
                  <a:srgbClr val="FF0000"/>
                </a:solidFill>
              </a:rPr>
              <a:t>- Male sex</a:t>
            </a:r>
          </a:p>
          <a:p>
            <a:pPr>
              <a:buFontTx/>
              <a:buChar char="-"/>
            </a:pPr>
            <a:r>
              <a:rPr lang="pt-BR" sz="2800" dirty="0" smtClean="0">
                <a:solidFill>
                  <a:srgbClr val="565755"/>
                </a:solidFill>
                <a:sym typeface="Wingdings" pitchFamily="2" charset="2"/>
              </a:rPr>
              <a:t> Small bowel strictures or resections longer than 50 cm prior to or after AZA treatment</a:t>
            </a:r>
          </a:p>
          <a:p>
            <a:pPr>
              <a:buFontTx/>
              <a:buChar char="-"/>
            </a:pPr>
            <a:r>
              <a:rPr lang="pt-BR" sz="2800" dirty="0" smtClean="0">
                <a:solidFill>
                  <a:srgbClr val="565755"/>
                </a:solidFill>
                <a:sym typeface="Wingdings" pitchFamily="2" charset="2"/>
              </a:rPr>
              <a:t> Severity of IBD</a:t>
            </a:r>
          </a:p>
          <a:p>
            <a:pPr>
              <a:buFontTx/>
              <a:buChar char="-"/>
            </a:pPr>
            <a:r>
              <a:rPr lang="pt-BR" sz="2800" dirty="0" smtClean="0">
                <a:solidFill>
                  <a:srgbClr val="565755"/>
                </a:solidFill>
                <a:sym typeface="Wingdings" pitchFamily="2" charset="2"/>
              </a:rPr>
              <a:t> </a:t>
            </a:r>
            <a:r>
              <a:rPr lang="pt-BR" sz="2800" dirty="0" smtClean="0">
                <a:solidFill>
                  <a:srgbClr val="FF0000"/>
                </a:solidFill>
                <a:sym typeface="Wingdings" pitchFamily="2" charset="2"/>
              </a:rPr>
              <a:t>Prolonged administration of AZA</a:t>
            </a:r>
            <a:endParaRPr lang="pt-BR" sz="2800" dirty="0" smtClean="0">
              <a:solidFill>
                <a:srgbClr val="FF0000"/>
              </a:solidFill>
            </a:endParaRPr>
          </a:p>
        </p:txBody>
      </p:sp>
      <p:sp>
        <p:nvSpPr>
          <p:cNvPr id="17" name="Chave direita 10">
            <a:extLst>
              <a:ext uri="{FF2B5EF4-FFF2-40B4-BE49-F238E27FC236}">
                <a16:creationId xmlns:a16="http://schemas.microsoft.com/office/drawing/2014/main" xmlns="" id="{417B1EF2-10EB-5E0B-5941-9CFB483BE192}"/>
              </a:ext>
            </a:extLst>
          </p:cNvPr>
          <p:cNvSpPr/>
          <p:nvPr/>
        </p:nvSpPr>
        <p:spPr>
          <a:xfrm rot="10800000">
            <a:off x="2667000" y="3017520"/>
            <a:ext cx="472440" cy="185928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10" name="Imagem 9"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039595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579120" y="1798320"/>
            <a:ext cx="16889730" cy="7254240"/>
          </a:xfrm>
        </p:spPr>
        <p:txBody>
          <a:bodyPr lIns="91440" tIns="45720" rIns="91440" bIns="45720" anchor="t"/>
          <a:lstStyle/>
          <a:p>
            <a:pPr>
              <a:buFont typeface="Arial" pitchFamily="34" charset="0"/>
              <a:buChar char="•"/>
            </a:pPr>
            <a:r>
              <a:rPr lang="pt-BR" sz="2800" dirty="0" smtClean="0"/>
              <a:t> PSVD is a rare but well-recognized side effect </a:t>
            </a:r>
            <a:r>
              <a:rPr lang="pt-BR" sz="2800" dirty="0" smtClean="0">
                <a:sym typeface="Wingdings" pitchFamily="2" charset="2"/>
              </a:rPr>
              <a:t> </a:t>
            </a:r>
            <a:r>
              <a:rPr lang="pt-BR" sz="2800" dirty="0" smtClean="0"/>
              <a:t> It generally occurs between 3 months and 3 years after initiation of thiopurine therapy</a:t>
            </a:r>
          </a:p>
          <a:p>
            <a:pPr>
              <a:buFont typeface="Arial" pitchFamily="34" charset="0"/>
              <a:buChar char="•"/>
            </a:pPr>
            <a:r>
              <a:rPr lang="pt-BR" sz="2800" dirty="0" smtClean="0">
                <a:solidFill>
                  <a:srgbClr val="FF0000"/>
                </a:solidFill>
              </a:rPr>
              <a:t> Most</a:t>
            </a:r>
            <a:r>
              <a:rPr lang="pt-BR" sz="2800" dirty="0" smtClean="0">
                <a:solidFill>
                  <a:schemeClr val="accent6">
                    <a:lumMod val="50000"/>
                  </a:schemeClr>
                </a:solidFill>
              </a:rPr>
              <a:t> patients have </a:t>
            </a:r>
            <a:r>
              <a:rPr lang="pt-BR" sz="2800" dirty="0" smtClean="0">
                <a:solidFill>
                  <a:srgbClr val="FF0000"/>
                </a:solidFill>
              </a:rPr>
              <a:t>clinical signs of PH </a:t>
            </a:r>
            <a:r>
              <a:rPr lang="pt-BR" sz="2800" dirty="0" smtClean="0">
                <a:solidFill>
                  <a:schemeClr val="accent6">
                    <a:lumMod val="50000"/>
                  </a:schemeClr>
                </a:solidFill>
              </a:rPr>
              <a:t>at the time of diagnosis, while others have </a:t>
            </a:r>
            <a:r>
              <a:rPr lang="pt-BR" sz="2800" dirty="0" smtClean="0">
                <a:solidFill>
                  <a:srgbClr val="FF0000"/>
                </a:solidFill>
              </a:rPr>
              <a:t>only blood test abnormalities </a:t>
            </a:r>
            <a:r>
              <a:rPr lang="pt-BR" sz="2800" dirty="0" smtClean="0">
                <a:solidFill>
                  <a:schemeClr val="accent6">
                    <a:lumMod val="50000"/>
                  </a:schemeClr>
                </a:solidFill>
              </a:rPr>
              <a:t>such </a:t>
            </a:r>
            <a:r>
              <a:rPr lang="pt-BR" sz="2800" dirty="0" smtClean="0"/>
              <a:t>as thrombocytopenia </a:t>
            </a:r>
            <a:r>
              <a:rPr lang="pt-BR" sz="2800" dirty="0" smtClean="0">
                <a:solidFill>
                  <a:schemeClr val="accent6">
                    <a:lumMod val="50000"/>
                  </a:schemeClr>
                </a:solidFill>
              </a:rPr>
              <a:t>and </a:t>
            </a:r>
            <a:r>
              <a:rPr lang="pt-BR" sz="2800" dirty="0" smtClean="0">
                <a:solidFill>
                  <a:srgbClr val="FF0000"/>
                </a:solidFill>
              </a:rPr>
              <a:t>elevated transaminases and/or GGT</a:t>
            </a:r>
            <a:r>
              <a:rPr lang="pt-BR" sz="2800" dirty="0" smtClean="0">
                <a:solidFill>
                  <a:schemeClr val="accent6">
                    <a:lumMod val="50000"/>
                  </a:schemeClr>
                </a:solidFill>
              </a:rPr>
              <a:t>. </a:t>
            </a:r>
            <a:r>
              <a:rPr lang="pt-BR" sz="2800" dirty="0" smtClean="0"/>
              <a:t/>
            </a:r>
            <a:br>
              <a:rPr lang="pt-BR" sz="2800" dirty="0" smtClean="0"/>
            </a:br>
            <a:r>
              <a:rPr lang="pt-BR" sz="2800" dirty="0" smtClean="0">
                <a:sym typeface="Wingdings" pitchFamily="2" charset="2"/>
              </a:rPr>
              <a:t/>
            </a:r>
            <a:br>
              <a:rPr lang="pt-BR" sz="2800" dirty="0" smtClean="0">
                <a:sym typeface="Wingdings" pitchFamily="2" charset="2"/>
              </a:rPr>
            </a:br>
            <a:endParaRPr lang="pt-BR" sz="2800" dirty="0" smtClean="0">
              <a:sym typeface="Wingdings" pitchFamily="2" charset="2"/>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sym typeface="Wingdings" pitchFamily="2" charset="2"/>
            </a:endParaRPr>
          </a:p>
          <a:p>
            <a:pPr lvl="0">
              <a:buFont typeface="Arial" pitchFamily="34" charset="0"/>
              <a:buChar char="•"/>
            </a:pPr>
            <a:endParaRPr lang="pt-BR" sz="2800" dirty="0" smtClean="0">
              <a:solidFill>
                <a:schemeClr val="accent6">
                  <a:lumMod val="50000"/>
                </a:schemeClr>
              </a:solidFill>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sym typeface="Wingdings" pitchFamily="2" charset="2"/>
            </a:endParaRPr>
          </a:p>
          <a:p>
            <a:pPr>
              <a:buFont typeface="Arial" pitchFamily="34" charset="0"/>
              <a:buChar char="•"/>
            </a:pPr>
            <a:endParaRPr lang="pt-BR" sz="2800" dirty="0" smtClean="0"/>
          </a:p>
        </p:txBody>
      </p:sp>
      <p:sp>
        <p:nvSpPr>
          <p:cNvPr id="2" name="Título 1"/>
          <p:cNvSpPr>
            <a:spLocks noGrp="1"/>
          </p:cNvSpPr>
          <p:nvPr>
            <p:ph type="ctrTitle"/>
          </p:nvPr>
        </p:nvSpPr>
        <p:spPr/>
        <p:txBody>
          <a:bodyPr lIns="91440" tIns="45720" rIns="91440" bIns="45720" anchor="t">
            <a:noAutofit/>
          </a:bodyPr>
          <a:lstStyle/>
          <a:p>
            <a:r>
              <a:rPr lang="pt-BR" sz="6000" dirty="0" smtClean="0">
                <a:latin typeface="Calibri Bold"/>
                <a:ea typeface="Calibri Bold"/>
                <a:cs typeface="Calibri Bold"/>
              </a:rPr>
              <a:t>Azathioprine (AZA)</a:t>
            </a:r>
            <a:r>
              <a:rPr lang="pt-BR" sz="6000" dirty="0"/>
              <a:t/>
            </a:r>
            <a:br>
              <a:rPr lang="pt-BR" sz="6000" dirty="0"/>
            </a:b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9" name="CaixaDeTexto 8"/>
          <p:cNvSpPr txBox="1"/>
          <p:nvPr/>
        </p:nvSpPr>
        <p:spPr>
          <a:xfrm>
            <a:off x="670560" y="9204960"/>
            <a:ext cx="16123920" cy="523220"/>
          </a:xfrm>
          <a:prstGeom prst="rect">
            <a:avLst/>
          </a:prstGeom>
          <a:noFill/>
        </p:spPr>
        <p:txBody>
          <a:bodyPr wrap="square" rtlCol="0">
            <a:spAutoFit/>
          </a:bodyPr>
          <a:lstStyle/>
          <a:p>
            <a:r>
              <a:rPr lang="pt-BR" sz="1400" dirty="0" smtClean="0"/>
              <a:t>Pugliese N, Giuli L, Mastrorocco E, et al. Exploring the link: Porto-sinusoidal vascular disorder and inflammatory bowel disease – A comprehensive narrative review. </a:t>
            </a:r>
            <a:r>
              <a:rPr lang="pt-BR" sz="1400" i="1" dirty="0" smtClean="0"/>
              <a:t>Digestive and Liver Disease</a:t>
            </a:r>
            <a:r>
              <a:rPr lang="pt-BR" sz="1400" dirty="0" smtClean="0"/>
              <a:t>, 2024; 10: 19-32.</a:t>
            </a:r>
            <a:br>
              <a:rPr lang="pt-BR" sz="1400" dirty="0" smtClean="0"/>
            </a:br>
            <a:r>
              <a:rPr lang="pt-BR" sz="1400" dirty="0" smtClean="0"/>
              <a:t>LiverTox: Clinical and Research Information on Drug-Induced Liver Injury [Internet]. ]. Bethesda (MD): National Institute of  Diabetes and Digestive and Kidney Diseases; 2012 -.</a:t>
            </a:r>
          </a:p>
        </p:txBody>
      </p:sp>
      <p:graphicFrame>
        <p:nvGraphicFramePr>
          <p:cNvPr id="6" name="Diagrama 5"/>
          <p:cNvGraphicFramePr/>
          <p:nvPr/>
        </p:nvGraphicFramePr>
        <p:xfrm>
          <a:off x="541020" y="3688080"/>
          <a:ext cx="16596360" cy="56734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m 6" descr="logo unicamp.png"/>
          <p:cNvPicPr>
            <a:picLocks noChangeAspect="1"/>
          </p:cNvPicPr>
          <p:nvPr/>
        </p:nvPicPr>
        <p:blipFill>
          <a:blip r:embed="rId9"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0395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Brief Case Presentation</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lIns="91440" tIns="45720" rIns="91440" bIns="45720" anchor="t"/>
          <a:lstStyle/>
          <a:p>
            <a:r>
              <a:rPr lang="pt-BR" sz="2800" dirty="0"/>
              <a:t/>
            </a:r>
            <a:br>
              <a:rPr lang="pt-BR" sz="2800" dirty="0"/>
            </a:br>
            <a:endParaRPr lang="pt-BR" sz="2800" dirty="0">
              <a:sym typeface="Wingdings" pitchFamily="2" charset="2"/>
            </a:endParaRPr>
          </a:p>
          <a:p>
            <a:pPr>
              <a:buFont typeface="Arial" pitchFamily="34" charset="0"/>
              <a:buChar char="•"/>
            </a:pPr>
            <a:endParaRPr lang="pt-BR" sz="2800" dirty="0">
              <a:sym typeface="Wingdings" pitchFamily="2" charset="2"/>
            </a:endParaRPr>
          </a:p>
          <a:p>
            <a:pPr>
              <a:buFont typeface="Arial" pitchFamily="34" charset="0"/>
              <a:buChar char="•"/>
            </a:pPr>
            <a:endParaRPr lang="pt-BR" sz="2800" dirty="0"/>
          </a:p>
          <a:p>
            <a:pPr>
              <a:buFont typeface="Arial" pitchFamily="34" charset="0"/>
              <a:buChar char="•"/>
            </a:pPr>
            <a:endParaRPr lang="pt-BR" dirty="0"/>
          </a:p>
        </p:txBody>
      </p:sp>
      <p:graphicFrame>
        <p:nvGraphicFramePr>
          <p:cNvPr id="6" name="Gráfico 5"/>
          <p:cNvGraphicFramePr/>
          <p:nvPr/>
        </p:nvGraphicFramePr>
        <p:xfrm>
          <a:off x="2194560" y="2118360"/>
          <a:ext cx="13898880" cy="6995160"/>
        </p:xfrm>
        <a:graphic>
          <a:graphicData uri="http://schemas.openxmlformats.org/drawingml/2006/chart">
            <c:chart xmlns:c="http://schemas.openxmlformats.org/drawingml/2006/chart" xmlns:r="http://schemas.openxmlformats.org/officeDocument/2006/relationships" r:id="rId5"/>
          </a:graphicData>
        </a:graphic>
      </p:graphicFrame>
      <p:pic>
        <p:nvPicPr>
          <p:cNvPr id="7" name="Imagem 6" descr="logo unicamp.png"/>
          <p:cNvPicPr>
            <a:picLocks noChangeAspect="1"/>
          </p:cNvPicPr>
          <p:nvPr/>
        </p:nvPicPr>
        <p:blipFill>
          <a:blip r:embed="rId6"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7102" y="432737"/>
            <a:ext cx="17230818" cy="2707842"/>
          </a:xfrm>
        </p:spPr>
        <p:txBody>
          <a:bodyPr lIns="91440" tIns="45720" rIns="91440" bIns="45720" anchor="t">
            <a:noAutofit/>
          </a:bodyPr>
          <a:lstStyle/>
          <a:p>
            <a:r>
              <a:rPr lang="pt-BR" sz="6000" dirty="0">
                <a:latin typeface="Calibri Bold"/>
                <a:ea typeface="Calibri Bold"/>
                <a:cs typeface="Calibri Bold"/>
              </a:rPr>
              <a:t>Brief Case Presentation 2 </a:t>
            </a:r>
            <a:br>
              <a:rPr lang="pt-BR" sz="6000" dirty="0">
                <a:latin typeface="Calibri Bold"/>
                <a:ea typeface="Calibri Bold"/>
                <a:cs typeface="Calibri Bold"/>
              </a:rPr>
            </a:br>
            <a:r>
              <a:rPr lang="pt-BR" sz="6000" dirty="0">
                <a:latin typeface="Calibri Bold"/>
                <a:ea typeface="Calibri Bold"/>
                <a:cs typeface="Calibri Bold"/>
              </a:rPr>
              <a:t>Counterpoint – Acute DILI induced by A</a:t>
            </a:r>
            <a:r>
              <a:rPr lang="pt-BR" sz="6000" dirty="0" smtClean="0">
                <a:latin typeface="Calibri Bold"/>
                <a:ea typeface="Calibri Bold"/>
                <a:cs typeface="Calibri Bold"/>
              </a:rPr>
              <a:t>zathioprine</a:t>
            </a:r>
            <a:endParaRPr lang="pt-BR" sz="6000" dirty="0">
              <a:ea typeface="Calibri Bold" panose="020F0702030404030204" pitchFamily="34" charset="0"/>
            </a:endParaRPr>
          </a:p>
          <a:p>
            <a:pPr algn="ctr"/>
            <a:r>
              <a:rPr lang="pt-BR" sz="6000" dirty="0">
                <a:latin typeface="Calibri Bold"/>
                <a:ea typeface="Calibri Bold"/>
                <a:cs typeface="Calibri Bold"/>
              </a:rPr>
              <a:t/>
            </a:r>
            <a:br>
              <a:rPr lang="pt-BR" sz="6000" dirty="0">
                <a:latin typeface="Calibri Bold"/>
                <a:ea typeface="Calibri Bold"/>
                <a:cs typeface="Calibri Bold"/>
              </a:rPr>
            </a:br>
            <a:r>
              <a:rPr lang="pt-BR" sz="6000" dirty="0">
                <a:ea typeface="Calibri Bold"/>
              </a:rPr>
              <a:t/>
            </a:r>
            <a:br>
              <a:rPr lang="pt-BR" sz="6000" dirty="0">
                <a:ea typeface="Calibri Bold"/>
              </a:rPr>
            </a:br>
            <a:endParaRPr lang="pt-BR" sz="6000" dirty="0">
              <a:ea typeface="Calibri Bold"/>
            </a:endParaRPr>
          </a:p>
        </p:txBody>
      </p:sp>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887795" y="3226747"/>
            <a:ext cx="16889730" cy="7376160"/>
          </a:xfrm>
        </p:spPr>
        <p:txBody>
          <a:bodyPr lIns="91440" tIns="45720" rIns="91440" bIns="45720" anchor="t"/>
          <a:lstStyle/>
          <a:p>
            <a:pPr>
              <a:buFont typeface="Arial" pitchFamily="34" charset="0"/>
              <a:buChar char="•"/>
            </a:pPr>
            <a:r>
              <a:rPr lang="pt-BR" dirty="0"/>
              <a:t> </a:t>
            </a:r>
            <a:r>
              <a:rPr lang="pt-BR" sz="2800" dirty="0"/>
              <a:t>A 35-year-old </a:t>
            </a:r>
            <a:r>
              <a:rPr lang="pt-BR" sz="2800" dirty="0" err="1"/>
              <a:t>female</a:t>
            </a:r>
            <a:endParaRPr lang="pt-BR" sz="2800" dirty="0">
              <a:ea typeface="Calibri"/>
              <a:cs typeface="Calibri"/>
            </a:endParaRPr>
          </a:p>
          <a:p>
            <a:pPr>
              <a:buFont typeface="Arial" pitchFamily="34" charset="0"/>
              <a:buChar char="•"/>
            </a:pPr>
            <a:r>
              <a:rPr lang="pt-BR" dirty="0"/>
              <a:t> </a:t>
            </a:r>
            <a:r>
              <a:rPr lang="pt-BR" sz="2800" dirty="0">
                <a:ea typeface="+mn-lt"/>
                <a:cs typeface="+mn-lt"/>
              </a:rPr>
              <a:t>Autoimmune hepatitis </a:t>
            </a:r>
            <a:r>
              <a:rPr lang="pt-BR" sz="2800" dirty="0" smtClean="0">
                <a:ea typeface="+mn-lt"/>
                <a:cs typeface="+mn-lt"/>
                <a:sym typeface="Wingdings" pitchFamily="2" charset="2"/>
              </a:rPr>
              <a:t></a:t>
            </a:r>
            <a:r>
              <a:rPr lang="pt-BR" dirty="0">
                <a:ea typeface="+mn-lt"/>
                <a:cs typeface="+mn-lt"/>
              </a:rPr>
              <a:t> </a:t>
            </a:r>
            <a:endParaRPr lang="pt-BR" sz="2800" dirty="0">
              <a:ea typeface="+mn-lt"/>
              <a:cs typeface="+mn-lt"/>
            </a:endParaRPr>
          </a:p>
          <a:p>
            <a:pPr>
              <a:buFont typeface="Arial" pitchFamily="34" charset="0"/>
              <a:buChar char="•"/>
            </a:pPr>
            <a:r>
              <a:rPr lang="pt-BR" sz="2800" dirty="0" smtClean="0">
                <a:ea typeface="+mn-lt"/>
                <a:cs typeface="+mn-lt"/>
              </a:rPr>
              <a:t> St</a:t>
            </a:r>
            <a:r>
              <a:rPr lang="pt-BR" sz="2800" dirty="0" smtClean="0">
                <a:ea typeface="Calibri"/>
                <a:cs typeface="Calibri"/>
              </a:rPr>
              <a:t>arted </a:t>
            </a:r>
            <a:r>
              <a:rPr lang="pt-BR" sz="2800" dirty="0">
                <a:ea typeface="Calibri"/>
                <a:cs typeface="Calibri"/>
              </a:rPr>
              <a:t>use of </a:t>
            </a:r>
            <a:r>
              <a:rPr lang="pt-BR" sz="2800" dirty="0" smtClean="0">
                <a:ea typeface="Calibri"/>
                <a:cs typeface="Calibri"/>
              </a:rPr>
              <a:t>Azathioprine</a:t>
            </a:r>
            <a:endParaRPr lang="pt-BR" sz="2800" dirty="0">
              <a:ea typeface="Calibri"/>
              <a:cs typeface="Calibri"/>
            </a:endParaRPr>
          </a:p>
          <a:p>
            <a:pPr>
              <a:buFont typeface="Arial" pitchFamily="34" charset="0"/>
              <a:buChar char="•"/>
            </a:pPr>
            <a:r>
              <a:rPr lang="pt-BR" sz="2800" dirty="0" smtClean="0">
                <a:ea typeface="Calibri"/>
                <a:cs typeface="Calibri"/>
              </a:rPr>
              <a:t> Eight weeks after </a:t>
            </a:r>
            <a:r>
              <a:rPr lang="pt-BR" sz="2800" dirty="0" smtClean="0">
                <a:ea typeface="Calibri"/>
                <a:cs typeface="Calibri"/>
                <a:sym typeface="Wingdings" pitchFamily="2" charset="2"/>
              </a:rPr>
              <a:t></a:t>
            </a:r>
            <a:r>
              <a:rPr lang="pt-BR" sz="2800" dirty="0" smtClean="0">
                <a:ea typeface="Calibri"/>
                <a:cs typeface="Calibri"/>
              </a:rPr>
              <a:t> Elevated </a:t>
            </a:r>
            <a:r>
              <a:rPr lang="pt-BR" sz="2800" dirty="0">
                <a:ea typeface="Calibri"/>
                <a:cs typeface="Calibri"/>
              </a:rPr>
              <a:t>serum of transaminases </a:t>
            </a:r>
            <a:r>
              <a:rPr lang="pt-BR" sz="2800" dirty="0" smtClean="0">
                <a:ea typeface="Calibri"/>
                <a:cs typeface="Calibri"/>
              </a:rPr>
              <a:t>levels</a:t>
            </a:r>
          </a:p>
          <a:p>
            <a:pPr marL="285750" indent="-285750">
              <a:buFont typeface="Arial,Sans-Serif" pitchFamily="34" charset="0"/>
              <a:buChar char="•"/>
            </a:pPr>
            <a:endParaRPr lang="pt-BR" sz="2800" dirty="0" smtClean="0">
              <a:ea typeface="Calibri"/>
              <a:cs typeface="Calibri"/>
            </a:endParaRPr>
          </a:p>
          <a:p>
            <a:pPr marL="285750" indent="-285750">
              <a:buFont typeface="Arial,Sans-Serif" pitchFamily="34" charset="0"/>
              <a:buChar char="•"/>
            </a:pPr>
            <a:endParaRPr lang="pt-BR" sz="2800" dirty="0" smtClean="0">
              <a:ea typeface="Calibri"/>
              <a:cs typeface="Calibri"/>
            </a:endParaRPr>
          </a:p>
          <a:p>
            <a:pPr marL="285750" lvl="0" indent="-285750">
              <a:buFont typeface="Arial,Sans-Serif" pitchFamily="34" charset="0"/>
              <a:buChar char="•"/>
            </a:pPr>
            <a:r>
              <a:rPr lang="pt-BR" sz="2800" dirty="0" smtClean="0">
                <a:ea typeface="Calibri"/>
                <a:cs typeface="Calibri"/>
              </a:rPr>
              <a:t>Liver biopsy </a:t>
            </a:r>
            <a:r>
              <a:rPr lang="pt-BR" sz="2800" dirty="0" smtClean="0">
                <a:ea typeface="Calibri"/>
                <a:cs typeface="Calibri"/>
                <a:sym typeface="Wingdings" pitchFamily="2" charset="2"/>
              </a:rPr>
              <a:t> </a:t>
            </a:r>
            <a:r>
              <a:rPr lang="pt-BR" sz="2800" dirty="0" smtClean="0">
                <a:sym typeface="Wingdings" pitchFamily="2" charset="2"/>
              </a:rPr>
              <a:t> Cholestatic hepatitis</a:t>
            </a:r>
          </a:p>
          <a:p>
            <a:pPr marL="285750" indent="-285750">
              <a:buFont typeface="Arial,Sans-Serif" pitchFamily="34" charset="0"/>
              <a:buChar char="•"/>
            </a:pPr>
            <a:endParaRPr lang="pt-BR" sz="2800" dirty="0" smtClean="0">
              <a:ea typeface="Calibri"/>
              <a:cs typeface="Calibri"/>
            </a:endParaRPr>
          </a:p>
          <a:p>
            <a:pPr marL="285750" indent="-285750"/>
            <a:r>
              <a:rPr lang="pt-BR" sz="2800" dirty="0">
                <a:ea typeface="Calibri"/>
                <a:cs typeface="Calibri"/>
              </a:rPr>
              <a:t/>
            </a:r>
            <a:br>
              <a:rPr lang="pt-BR" sz="2800" dirty="0">
                <a:ea typeface="Calibri"/>
                <a:cs typeface="Calibri"/>
              </a:rPr>
            </a:br>
            <a:r>
              <a:rPr lang="pt-BR" sz="2800" dirty="0">
                <a:ea typeface="Calibri"/>
                <a:cs typeface="Calibri"/>
              </a:rPr>
              <a:t>               </a:t>
            </a:r>
            <a:endParaRPr lang="pt-BR" sz="1200" dirty="0">
              <a:latin typeface="Liberation Serif"/>
              <a:ea typeface="Calibri"/>
              <a:cs typeface="Calibri"/>
            </a:endParaRPr>
          </a:p>
          <a:p>
            <a:pPr marL="285750" indent="-285750">
              <a:buFont typeface="Arial,Sans-Serif" pitchFamily="34" charset="0"/>
              <a:buChar char="•"/>
            </a:pPr>
            <a:endParaRPr lang="pt-BR" sz="2800" dirty="0">
              <a:ea typeface="Calibri"/>
              <a:cs typeface="Calibri"/>
            </a:endParaRPr>
          </a:p>
          <a:p>
            <a:pPr marL="285750" indent="-285750">
              <a:buFont typeface="Arial,Sans-Serif" pitchFamily="34" charset="0"/>
              <a:buChar char="•"/>
            </a:pPr>
            <a:endParaRPr lang="pt-BR" sz="2800" dirty="0">
              <a:ea typeface="Calibri"/>
              <a:cs typeface="Calibri"/>
            </a:endParaRPr>
          </a:p>
          <a:p>
            <a:pPr marL="285750" indent="-285750">
              <a:buFont typeface="Arial,Sans-Serif" pitchFamily="34" charset="0"/>
              <a:buChar char="•"/>
            </a:pPr>
            <a:endParaRPr lang="pt-BR" sz="2800" dirty="0">
              <a:ea typeface="Calibri"/>
              <a:cs typeface="Calibri"/>
            </a:endParaRPr>
          </a:p>
          <a:p>
            <a:pPr>
              <a:buFont typeface="Arial" pitchFamily="34" charset="0"/>
              <a:buChar char="•"/>
            </a:pPr>
            <a:endParaRPr lang="pt-BR" dirty="0">
              <a:ea typeface="Calibri"/>
              <a:cs typeface="Calibri"/>
            </a:endParaRPr>
          </a:p>
          <a:p>
            <a:pPr>
              <a:buFont typeface="Arial" pitchFamily="34" charset="0"/>
              <a:buChar char="•"/>
            </a:pPr>
            <a:endParaRPr lang="pt-BR" sz="2800" dirty="0">
              <a:ea typeface="Calibri"/>
              <a:cs typeface="Calibri"/>
            </a:endParaRPr>
          </a:p>
          <a:p>
            <a:pPr>
              <a:buFont typeface="Arial" pitchFamily="34" charset="0"/>
              <a:buChar char="•"/>
            </a:pPr>
            <a:endParaRPr lang="pt-BR" sz="2800" dirty="0">
              <a:ea typeface="Calibri"/>
              <a:cs typeface="Calibri"/>
            </a:endParaRPr>
          </a:p>
          <a:p>
            <a:pPr>
              <a:buFont typeface="Arial" pitchFamily="34" charset="0"/>
              <a:buChar char="•"/>
            </a:pPr>
            <a:endParaRPr lang="pt-BR" sz="2800" dirty="0">
              <a:ea typeface="Calibri"/>
              <a:cs typeface="Calibri"/>
            </a:endParaRPr>
          </a:p>
          <a:p>
            <a:pPr>
              <a:buFont typeface="Arial" pitchFamily="34" charset="0"/>
              <a:buChar char="•"/>
            </a:pPr>
            <a:endParaRPr lang="pt-BR" sz="2800" dirty="0">
              <a:ea typeface="Calibri"/>
              <a:cs typeface="Calibri"/>
            </a:endParaRPr>
          </a:p>
          <a:p>
            <a:pPr>
              <a:buFont typeface="Arial" pitchFamily="34" charset="0"/>
              <a:buChar char="•"/>
            </a:pPr>
            <a:endParaRPr lang="pt-BR" dirty="0">
              <a:ea typeface="Calibri"/>
              <a:cs typeface="Calibri"/>
            </a:endParaRPr>
          </a:p>
        </p:txBody>
      </p:sp>
      <p:sp>
        <p:nvSpPr>
          <p:cNvPr id="9" name="CaixaDeTexto 8"/>
          <p:cNvSpPr txBox="1"/>
          <p:nvPr/>
        </p:nvSpPr>
        <p:spPr>
          <a:xfrm>
            <a:off x="4875508" y="3969891"/>
            <a:ext cx="3082895" cy="523220"/>
          </a:xfrm>
          <a:prstGeom prst="rect">
            <a:avLst/>
          </a:prstGeom>
          <a:noFill/>
        </p:spPr>
        <p:txBody>
          <a:bodyPr wrap="none" rtlCol="0">
            <a:spAutoFit/>
          </a:bodyPr>
          <a:lstStyle/>
          <a:p>
            <a:r>
              <a:rPr lang="pt-BR" sz="2800" dirty="0">
                <a:solidFill>
                  <a:schemeClr val="accent1">
                    <a:lumMod val="50000"/>
                  </a:schemeClr>
                </a:solidFill>
              </a:rPr>
              <a:t>Underlying diseases</a:t>
            </a:r>
          </a:p>
        </p:txBody>
      </p:sp>
      <p:sp>
        <p:nvSpPr>
          <p:cNvPr id="5" name="Chave direita 10">
            <a:extLst>
              <a:ext uri="{FF2B5EF4-FFF2-40B4-BE49-F238E27FC236}">
                <a16:creationId xmlns:a16="http://schemas.microsoft.com/office/drawing/2014/main" xmlns="" id="{417B1EF2-10EB-5E0B-5941-9CFB483BE192}"/>
              </a:ext>
            </a:extLst>
          </p:cNvPr>
          <p:cNvSpPr/>
          <p:nvPr/>
        </p:nvSpPr>
        <p:spPr>
          <a:xfrm rot="10800000">
            <a:off x="10668000" y="4724400"/>
            <a:ext cx="472440" cy="237744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CaixaDeTexto 9"/>
          <p:cNvSpPr txBox="1"/>
          <p:nvPr/>
        </p:nvSpPr>
        <p:spPr>
          <a:xfrm>
            <a:off x="11018520" y="4754880"/>
            <a:ext cx="5882640" cy="2677656"/>
          </a:xfrm>
          <a:prstGeom prst="rect">
            <a:avLst/>
          </a:prstGeom>
          <a:noFill/>
        </p:spPr>
        <p:txBody>
          <a:bodyPr wrap="square" rtlCol="0">
            <a:spAutoFit/>
          </a:bodyPr>
          <a:lstStyle/>
          <a:p>
            <a:pPr marL="285750" indent="-285750"/>
            <a:r>
              <a:rPr lang="pt-BR" sz="2800" dirty="0" smtClean="0">
                <a:solidFill>
                  <a:srgbClr val="565755"/>
                </a:solidFill>
                <a:ea typeface="Calibri"/>
                <a:cs typeface="Calibri"/>
              </a:rPr>
              <a:t>Alanine</a:t>
            </a:r>
            <a:r>
              <a:rPr lang="pt-BR" sz="2800" dirty="0" smtClean="0">
                <a:solidFill>
                  <a:srgbClr val="565755"/>
                </a:solidFill>
                <a:ea typeface="+mn-lt"/>
                <a:cs typeface="+mn-lt"/>
              </a:rPr>
              <a:t> aminotransferase</a:t>
            </a:r>
            <a:r>
              <a:rPr lang="pt-BR" sz="2800" dirty="0" smtClean="0">
                <a:solidFill>
                  <a:srgbClr val="565755"/>
                </a:solidFill>
                <a:ea typeface="Calibri"/>
                <a:cs typeface="Calibri"/>
              </a:rPr>
              <a:t> (ALT)</a:t>
            </a:r>
            <a:br>
              <a:rPr lang="pt-BR" sz="2800" dirty="0" smtClean="0">
                <a:solidFill>
                  <a:srgbClr val="565755"/>
                </a:solidFill>
                <a:ea typeface="Calibri"/>
                <a:cs typeface="Calibri"/>
              </a:rPr>
            </a:br>
            <a:r>
              <a:rPr lang="pt-BR" sz="2800" dirty="0" smtClean="0">
                <a:solidFill>
                  <a:srgbClr val="565755"/>
                </a:solidFill>
                <a:ea typeface="Calibri"/>
                <a:cs typeface="Calibri"/>
              </a:rPr>
              <a:t>37 </a:t>
            </a:r>
            <a:r>
              <a:rPr lang="pt-BR" sz="2800" dirty="0" smtClean="0">
                <a:solidFill>
                  <a:srgbClr val="565755"/>
                </a:solidFill>
                <a:ea typeface="Calibri"/>
                <a:cs typeface="Calibri"/>
                <a:sym typeface="Wingdings" pitchFamily="2" charset="2"/>
              </a:rPr>
              <a:t></a:t>
            </a:r>
            <a:r>
              <a:rPr lang="pt-BR" sz="2800" dirty="0" smtClean="0">
                <a:solidFill>
                  <a:srgbClr val="565755"/>
                </a:solidFill>
                <a:ea typeface="Calibri"/>
                <a:cs typeface="Calibri"/>
              </a:rPr>
              <a:t> 900 U/L  (range: &lt; 35 U/L)</a:t>
            </a:r>
          </a:p>
          <a:p>
            <a:pPr marL="285750" indent="-285750"/>
            <a:endParaRPr lang="pt-BR" sz="2800" dirty="0" smtClean="0">
              <a:solidFill>
                <a:srgbClr val="565755"/>
              </a:solidFill>
              <a:ea typeface="Calibri"/>
              <a:cs typeface="Calibri"/>
            </a:endParaRPr>
          </a:p>
          <a:p>
            <a:pPr marL="285750" indent="-285750"/>
            <a:r>
              <a:rPr lang="pt-BR" sz="2800" dirty="0" smtClean="0">
                <a:solidFill>
                  <a:srgbClr val="565755"/>
                </a:solidFill>
                <a:ea typeface="Calibri"/>
                <a:cs typeface="Calibri"/>
              </a:rPr>
              <a:t>Aspartate</a:t>
            </a:r>
            <a:r>
              <a:rPr lang="pt-BR" sz="2800" dirty="0" smtClean="0">
                <a:solidFill>
                  <a:srgbClr val="565755"/>
                </a:solidFill>
                <a:ea typeface="+mn-lt"/>
                <a:cs typeface="+mn-lt"/>
              </a:rPr>
              <a:t> aminotransferase (AST</a:t>
            </a:r>
            <a:r>
              <a:rPr lang="pt-BR" sz="2800" dirty="0" smtClean="0">
                <a:solidFill>
                  <a:srgbClr val="565755"/>
                </a:solidFill>
                <a:ea typeface="Calibri"/>
                <a:cs typeface="Calibri"/>
              </a:rPr>
              <a:t>)</a:t>
            </a:r>
            <a:br>
              <a:rPr lang="pt-BR" sz="2800" dirty="0" smtClean="0">
                <a:solidFill>
                  <a:srgbClr val="565755"/>
                </a:solidFill>
                <a:ea typeface="Calibri"/>
                <a:cs typeface="Calibri"/>
              </a:rPr>
            </a:br>
            <a:r>
              <a:rPr lang="pt-BR" sz="2800" dirty="0" smtClean="0">
                <a:solidFill>
                  <a:srgbClr val="565755"/>
                </a:solidFill>
                <a:ea typeface="Calibri"/>
                <a:cs typeface="Calibri"/>
              </a:rPr>
              <a:t> 49 </a:t>
            </a:r>
            <a:r>
              <a:rPr lang="pt-BR" sz="2800" dirty="0" smtClean="0">
                <a:solidFill>
                  <a:srgbClr val="565755"/>
                </a:solidFill>
                <a:ea typeface="Calibri"/>
                <a:cs typeface="Calibri"/>
                <a:sym typeface="Wingdings" pitchFamily="2" charset="2"/>
              </a:rPr>
              <a:t></a:t>
            </a:r>
            <a:r>
              <a:rPr lang="pt-BR" sz="2800" dirty="0" smtClean="0">
                <a:solidFill>
                  <a:srgbClr val="565755"/>
                </a:solidFill>
                <a:ea typeface="Calibri"/>
                <a:cs typeface="Calibri"/>
              </a:rPr>
              <a:t> 1507 U/L (range: &lt; 35 U/L) </a:t>
            </a:r>
            <a:br>
              <a:rPr lang="pt-BR" sz="2800" dirty="0" smtClean="0">
                <a:solidFill>
                  <a:srgbClr val="565755"/>
                </a:solidFill>
                <a:ea typeface="Calibri"/>
                <a:cs typeface="Calibri"/>
              </a:rPr>
            </a:br>
            <a:endParaRPr lang="pt-BR" sz="2800" dirty="0">
              <a:solidFill>
                <a:srgbClr val="565755"/>
              </a:solidFill>
            </a:endParaRPr>
          </a:p>
        </p:txBody>
      </p:sp>
      <p:pic>
        <p:nvPicPr>
          <p:cNvPr id="7" name="Imagem 6" descr="logo unicamp.png"/>
          <p:cNvPicPr>
            <a:picLocks noChangeAspect="1"/>
          </p:cNvPicPr>
          <p:nvPr/>
        </p:nvPicPr>
        <p:blipFill>
          <a:blip r:embed="rId3"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4155010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Brief Case Presentation</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7376160"/>
          </a:xfrm>
        </p:spPr>
        <p:txBody>
          <a:bodyPr lIns="91440" tIns="45720" rIns="91440" bIns="45720" anchor="t"/>
          <a:lstStyle/>
          <a:p>
            <a:pPr>
              <a:buFont typeface="Arial" pitchFamily="34" charset="0"/>
              <a:buChar char="•"/>
            </a:pPr>
            <a:r>
              <a:rPr lang="pt-BR" dirty="0"/>
              <a:t> </a:t>
            </a:r>
            <a:r>
              <a:rPr lang="pt-BR" sz="2800" dirty="0"/>
              <a:t>A 32-year-old male</a:t>
            </a:r>
          </a:p>
          <a:p>
            <a:pPr>
              <a:buFont typeface="Arial" pitchFamily="34" charset="0"/>
              <a:buChar char="•"/>
            </a:pPr>
            <a:r>
              <a:rPr lang="pt-BR" dirty="0"/>
              <a:t> </a:t>
            </a:r>
            <a:r>
              <a:rPr lang="pt-BR" sz="2800" dirty="0"/>
              <a:t>Ulcerative colitis </a:t>
            </a:r>
            <a:r>
              <a:rPr lang="pt-BR" sz="2800" dirty="0" smtClean="0"/>
              <a:t>(UC)</a:t>
            </a:r>
            <a:endParaRPr lang="pt-BR" sz="2800" dirty="0"/>
          </a:p>
          <a:p>
            <a:pPr>
              <a:buFont typeface="Arial" pitchFamily="34" charset="0"/>
              <a:buChar char="•"/>
            </a:pPr>
            <a:r>
              <a:rPr lang="pt-BR" sz="2800" dirty="0"/>
              <a:t> Thrombophilia (thrombosis in the lower limbs twice)</a:t>
            </a:r>
          </a:p>
          <a:p>
            <a:pPr>
              <a:buFont typeface="Arial" pitchFamily="34" charset="0"/>
              <a:buChar char="•"/>
            </a:pPr>
            <a:endParaRPr lang="pt-BR" sz="2800" dirty="0"/>
          </a:p>
          <a:p>
            <a:pPr>
              <a:buFont typeface="Arial" pitchFamily="34" charset="0"/>
              <a:buChar char="•"/>
            </a:pPr>
            <a:r>
              <a:rPr lang="pt-BR" sz="2800" dirty="0"/>
              <a:t> 2020 </a:t>
            </a:r>
            <a:r>
              <a:rPr lang="pt-BR" sz="2800" dirty="0">
                <a:sym typeface="Wingdings" pitchFamily="2" charset="2"/>
              </a:rPr>
              <a:t> Splenomegaly (</a:t>
            </a:r>
            <a:r>
              <a:rPr lang="pt-BR" sz="2800" dirty="0"/>
              <a:t>splenic craniocaudal length of 15 cm</a:t>
            </a:r>
            <a:r>
              <a:rPr lang="pt-BR" sz="2800" dirty="0">
                <a:sym typeface="Wingdings" pitchFamily="2" charset="2"/>
              </a:rPr>
              <a:t>) and splenic vein dilatation</a:t>
            </a:r>
            <a:br>
              <a:rPr lang="pt-BR" sz="2800" dirty="0">
                <a:sym typeface="Wingdings" pitchFamily="2" charset="2"/>
              </a:rPr>
            </a:br>
            <a:r>
              <a:rPr lang="pt-BR" sz="2800" dirty="0">
                <a:sym typeface="Wingdings" pitchFamily="2" charset="2"/>
              </a:rPr>
              <a:t>                  Portal vein with preserved flow</a:t>
            </a:r>
          </a:p>
          <a:p>
            <a:pPr>
              <a:buFont typeface="Arial" pitchFamily="34" charset="0"/>
              <a:buChar char="•"/>
            </a:pPr>
            <a:endParaRPr lang="pt-BR" sz="2800" dirty="0" smtClean="0">
              <a:sym typeface="Wingdings" pitchFamily="2" charset="2"/>
            </a:endParaRPr>
          </a:p>
          <a:p>
            <a:pPr>
              <a:buFont typeface="Arial" pitchFamily="34" charset="0"/>
              <a:buChar char="•"/>
            </a:pPr>
            <a:r>
              <a:rPr lang="pt-BR" sz="2800" dirty="0" smtClean="0">
                <a:sym typeface="Wingdings" pitchFamily="2" charset="2"/>
              </a:rPr>
              <a:t> 2021 </a:t>
            </a:r>
            <a:r>
              <a:rPr lang="pt-BR" sz="2800" dirty="0">
                <a:sym typeface="Wingdings" pitchFamily="2" charset="2"/>
              </a:rPr>
              <a:t> Oesophageal varices </a:t>
            </a:r>
            <a:br>
              <a:rPr lang="pt-BR" sz="2800" dirty="0">
                <a:sym typeface="Wingdings" pitchFamily="2" charset="2"/>
              </a:rPr>
            </a:br>
            <a:r>
              <a:rPr lang="pt-BR" sz="2800" dirty="0">
                <a:sym typeface="Wingdings" pitchFamily="2" charset="2"/>
              </a:rPr>
              <a:t>                 UC in a moderate activity  Started with Azathioprine (</a:t>
            </a:r>
            <a:r>
              <a:rPr lang="pt-BR" sz="2800" dirty="0" smtClean="0">
                <a:sym typeface="Wingdings" pitchFamily="2" charset="2"/>
              </a:rPr>
              <a:t>AZA)  Remission</a:t>
            </a:r>
            <a:endParaRPr lang="pt-BR" sz="2800" dirty="0"/>
          </a:p>
          <a:p>
            <a:pPr>
              <a:buFont typeface="Arial" pitchFamily="34" charset="0"/>
              <a:buChar char="•"/>
            </a:pPr>
            <a:endParaRPr lang="pt-BR" sz="2800" dirty="0"/>
          </a:p>
          <a:p>
            <a:pPr>
              <a:buFont typeface="Arial" pitchFamily="34" charset="0"/>
              <a:buChar char="•"/>
            </a:pPr>
            <a:endParaRPr lang="pt-BR" dirty="0"/>
          </a:p>
        </p:txBody>
      </p:sp>
      <p:sp>
        <p:nvSpPr>
          <p:cNvPr id="7" name="Chave direita 6"/>
          <p:cNvSpPr/>
          <p:nvPr/>
        </p:nvSpPr>
        <p:spPr>
          <a:xfrm>
            <a:off x="8717280" y="2804160"/>
            <a:ext cx="335280" cy="1295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 name="CaixaDeTexto 8"/>
          <p:cNvSpPr txBox="1"/>
          <p:nvPr/>
        </p:nvSpPr>
        <p:spPr>
          <a:xfrm>
            <a:off x="9296400" y="3048000"/>
            <a:ext cx="3082895" cy="523220"/>
          </a:xfrm>
          <a:prstGeom prst="rect">
            <a:avLst/>
          </a:prstGeom>
          <a:noFill/>
        </p:spPr>
        <p:txBody>
          <a:bodyPr wrap="none" rtlCol="0">
            <a:spAutoFit/>
          </a:bodyPr>
          <a:lstStyle/>
          <a:p>
            <a:r>
              <a:rPr lang="pt-BR" sz="2800" dirty="0">
                <a:solidFill>
                  <a:schemeClr val="accent1">
                    <a:lumMod val="50000"/>
                  </a:schemeClr>
                </a:solidFill>
              </a:rPr>
              <a:t>Underlying diseases</a:t>
            </a:r>
          </a:p>
        </p:txBody>
      </p:sp>
      <p:sp>
        <p:nvSpPr>
          <p:cNvPr id="11" name="Chave direita 10"/>
          <p:cNvSpPr/>
          <p:nvPr/>
        </p:nvSpPr>
        <p:spPr>
          <a:xfrm>
            <a:off x="13517880" y="4968240"/>
            <a:ext cx="320040" cy="26670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2" name="CaixaDeTexto 11"/>
          <p:cNvSpPr txBox="1"/>
          <p:nvPr/>
        </p:nvSpPr>
        <p:spPr>
          <a:xfrm>
            <a:off x="14020934" y="6019800"/>
            <a:ext cx="2345963" cy="954107"/>
          </a:xfrm>
          <a:prstGeom prst="rect">
            <a:avLst/>
          </a:prstGeom>
          <a:noFill/>
        </p:spPr>
        <p:txBody>
          <a:bodyPr wrap="none" rtlCol="0">
            <a:spAutoFit/>
          </a:bodyPr>
          <a:lstStyle/>
          <a:p>
            <a:r>
              <a:rPr lang="pt-BR" sz="2800" dirty="0">
                <a:solidFill>
                  <a:schemeClr val="accent1">
                    <a:lumMod val="50000"/>
                  </a:schemeClr>
                </a:solidFill>
              </a:rPr>
              <a:t>Signs of portal </a:t>
            </a:r>
            <a:endParaRPr lang="pt-BR" sz="2800" dirty="0" smtClean="0">
              <a:solidFill>
                <a:schemeClr val="accent1">
                  <a:lumMod val="50000"/>
                </a:schemeClr>
              </a:solidFill>
            </a:endParaRPr>
          </a:p>
          <a:p>
            <a:r>
              <a:rPr lang="pt-BR" sz="2800" dirty="0" smtClean="0">
                <a:solidFill>
                  <a:schemeClr val="accent1">
                    <a:lumMod val="50000"/>
                  </a:schemeClr>
                </a:solidFill>
              </a:rPr>
              <a:t>hypertension</a:t>
            </a:r>
            <a:endParaRPr lang="pt-BR" sz="2800" dirty="0">
              <a:solidFill>
                <a:schemeClr val="accent1">
                  <a:lumMod val="50000"/>
                </a:schemeClr>
              </a:solidFill>
            </a:endParaRPr>
          </a:p>
        </p:txBody>
      </p:sp>
      <p:pic>
        <p:nvPicPr>
          <p:cNvPr id="10" name="Imagem 9"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Microscopic Findings</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pic>
        <p:nvPicPr>
          <p:cNvPr id="6" name="Imagem 5" descr="acute AZA1 photo..jpg"/>
          <p:cNvPicPr>
            <a:picLocks noChangeAspect="1"/>
          </p:cNvPicPr>
          <p:nvPr/>
        </p:nvPicPr>
        <p:blipFill>
          <a:blip r:embed="rId5"/>
          <a:stretch>
            <a:fillRect/>
          </a:stretch>
        </p:blipFill>
        <p:spPr>
          <a:xfrm>
            <a:off x="0" y="0"/>
            <a:ext cx="9174480" cy="10287000"/>
          </a:xfrm>
          <a:prstGeom prst="rect">
            <a:avLst/>
          </a:prstGeom>
        </p:spPr>
      </p:pic>
      <p:pic>
        <p:nvPicPr>
          <p:cNvPr id="7" name="Imagem 6" descr="acute AZA2 photo.jpg"/>
          <p:cNvPicPr>
            <a:picLocks noChangeAspect="1"/>
          </p:cNvPicPr>
          <p:nvPr/>
        </p:nvPicPr>
        <p:blipFill>
          <a:blip r:embed="rId6"/>
          <a:srcRect l="20444"/>
          <a:stretch>
            <a:fillRect/>
          </a:stretch>
        </p:blipFill>
        <p:spPr>
          <a:xfrm>
            <a:off x="9189720" y="0"/>
            <a:ext cx="9098280" cy="10287000"/>
          </a:xfrm>
          <a:prstGeom prst="rect">
            <a:avLst/>
          </a:prstGeom>
        </p:spPr>
      </p:pic>
      <p:cxnSp>
        <p:nvCxnSpPr>
          <p:cNvPr id="12" name="Conector reto 11"/>
          <p:cNvCxnSpPr/>
          <p:nvPr/>
        </p:nvCxnSpPr>
        <p:spPr>
          <a:xfrm rot="5400000">
            <a:off x="4023360" y="5135880"/>
            <a:ext cx="10287000" cy="15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241654" cy="1216131"/>
          </a:xfrm>
        </p:spPr>
        <p:txBody>
          <a:bodyPr/>
          <a:lstStyle/>
          <a:p>
            <a:r>
              <a:rPr lang="pt-BR" dirty="0" smtClean="0"/>
              <a:t>Take-Home Messages - PSVD</a:t>
            </a:r>
            <a:endParaRPr lang="pt-BR" dirty="0"/>
          </a:p>
        </p:txBody>
      </p:sp>
      <p:sp>
        <p:nvSpPr>
          <p:cNvPr id="3" name="Espaço Reservado para Texto 2"/>
          <p:cNvSpPr>
            <a:spLocks noGrp="1"/>
          </p:cNvSpPr>
          <p:nvPr>
            <p:ph type="body" sz="quarter" idx="10"/>
          </p:nvPr>
        </p:nvSpPr>
        <p:spPr/>
        <p:txBody>
          <a:bodyPr lIns="91440" tIns="45720" rIns="91440" bIns="45720" anchor="t"/>
          <a:lstStyle/>
          <a:p>
            <a:pPr>
              <a:buFont typeface="Arial" pitchFamily="34" charset="0"/>
              <a:buChar char="•"/>
            </a:pPr>
            <a:r>
              <a:rPr lang="pt-BR" dirty="0">
                <a:solidFill>
                  <a:srgbClr val="FF0000"/>
                </a:solidFill>
                <a:ea typeface="Calibri"/>
                <a:cs typeface="Calibri"/>
              </a:rPr>
              <a:t> </a:t>
            </a:r>
            <a:r>
              <a:rPr lang="pt-BR" dirty="0" smtClean="0">
                <a:solidFill>
                  <a:srgbClr val="FF0000"/>
                </a:solidFill>
                <a:ea typeface="Calibri"/>
                <a:cs typeface="Calibri"/>
              </a:rPr>
              <a:t>Subtle </a:t>
            </a:r>
            <a:r>
              <a:rPr lang="pt-BR" dirty="0">
                <a:ea typeface="Calibri"/>
                <a:cs typeface="Calibri"/>
              </a:rPr>
              <a:t>findings in liver biopsy! </a:t>
            </a:r>
            <a:r>
              <a:rPr lang="pt-BR" dirty="0" smtClean="0">
                <a:ea typeface="Calibri"/>
                <a:cs typeface="Calibri"/>
                <a:sym typeface="Wingdings" pitchFamily="2" charset="2"/>
              </a:rPr>
              <a:t></a:t>
            </a:r>
            <a:r>
              <a:rPr lang="pt-BR" dirty="0" smtClean="0">
                <a:ea typeface="Calibri"/>
                <a:cs typeface="Calibri"/>
              </a:rPr>
              <a:t> </a:t>
            </a:r>
            <a:r>
              <a:rPr lang="pt-BR" dirty="0">
                <a:ea typeface="Calibri"/>
                <a:cs typeface="Calibri"/>
              </a:rPr>
              <a:t>Always </a:t>
            </a:r>
            <a:r>
              <a:rPr lang="pt-BR" dirty="0" smtClean="0">
                <a:ea typeface="Calibri"/>
                <a:cs typeface="Calibri"/>
              </a:rPr>
              <a:t>non-cirrhotic</a:t>
            </a:r>
            <a:r>
              <a:rPr lang="pt-BR" dirty="0">
                <a:ea typeface="Calibri"/>
                <a:cs typeface="Calibri"/>
              </a:rPr>
              <a:t>!</a:t>
            </a:r>
          </a:p>
          <a:p>
            <a:pPr>
              <a:buFont typeface="Arial" pitchFamily="34" charset="0"/>
              <a:buChar char="•"/>
            </a:pPr>
            <a:r>
              <a:rPr lang="pt-BR" dirty="0">
                <a:ea typeface="+mn-lt"/>
                <a:cs typeface="+mn-lt"/>
              </a:rPr>
              <a:t> Combination of aetiologies </a:t>
            </a:r>
            <a:r>
              <a:rPr lang="pt-BR" dirty="0" smtClean="0">
                <a:ea typeface="+mn-lt"/>
                <a:cs typeface="+mn-lt"/>
                <a:sym typeface="Wingdings" pitchFamily="2" charset="2"/>
              </a:rPr>
              <a:t> </a:t>
            </a:r>
            <a:r>
              <a:rPr lang="pt-BR" dirty="0" smtClean="0">
                <a:solidFill>
                  <a:srgbClr val="FF0000"/>
                </a:solidFill>
                <a:ea typeface="+mn-lt"/>
                <a:cs typeface="+mn-lt"/>
              </a:rPr>
              <a:t>Overlap</a:t>
            </a:r>
            <a:r>
              <a:rPr lang="pt-BR" dirty="0">
                <a:solidFill>
                  <a:srgbClr val="FF0000"/>
                </a:solidFill>
                <a:ea typeface="+mn-lt"/>
                <a:cs typeface="+mn-lt"/>
              </a:rPr>
              <a:t>!</a:t>
            </a:r>
            <a:endParaRPr lang="pt-BR" dirty="0" err="1">
              <a:solidFill>
                <a:srgbClr val="FF0000"/>
              </a:solidFill>
              <a:ea typeface="Calibri"/>
              <a:cs typeface="Calibri"/>
            </a:endParaRPr>
          </a:p>
          <a:p>
            <a:pPr>
              <a:buFont typeface="Arial" pitchFamily="34" charset="0"/>
              <a:buChar char="•"/>
            </a:pPr>
            <a:r>
              <a:rPr lang="pt-BR" dirty="0">
                <a:ea typeface="Calibri"/>
                <a:cs typeface="Calibri"/>
              </a:rPr>
              <a:t> </a:t>
            </a:r>
            <a:r>
              <a:rPr lang="pt-BR" dirty="0" smtClean="0">
                <a:solidFill>
                  <a:srgbClr val="FF0000"/>
                </a:solidFill>
                <a:ea typeface="Calibri"/>
                <a:cs typeface="Calibri"/>
              </a:rPr>
              <a:t>Azathioprine </a:t>
            </a:r>
            <a:r>
              <a:rPr lang="pt-BR" dirty="0" smtClean="0">
                <a:ea typeface="Calibri"/>
                <a:cs typeface="Calibri"/>
              </a:rPr>
              <a:t>use  </a:t>
            </a:r>
            <a:r>
              <a:rPr lang="pt-BR" dirty="0" smtClean="0">
                <a:ea typeface="Calibri"/>
                <a:cs typeface="Calibri"/>
                <a:sym typeface="Wingdings" pitchFamily="2" charset="2"/>
              </a:rPr>
              <a:t></a:t>
            </a:r>
            <a:r>
              <a:rPr lang="pt-BR" dirty="0" smtClean="0">
                <a:ea typeface="Calibri"/>
                <a:cs typeface="Calibri"/>
              </a:rPr>
              <a:t> Can be a trigger!</a:t>
            </a:r>
          </a:p>
          <a:p>
            <a:pPr>
              <a:buFont typeface="Arial" pitchFamily="34" charset="0"/>
              <a:buChar char="•"/>
            </a:pPr>
            <a:endParaRPr lang="pt-BR" dirty="0" smtClean="0">
              <a:ea typeface="Calibri"/>
              <a:cs typeface="Calibri"/>
            </a:endParaRPr>
          </a:p>
          <a:p>
            <a:pPr>
              <a:buFont typeface="Arial" pitchFamily="34" charset="0"/>
              <a:buChar char="•"/>
            </a:pPr>
            <a:endParaRPr lang="pt-BR" dirty="0" smtClean="0">
              <a:ea typeface="Calibri"/>
              <a:cs typeface="Calibri"/>
            </a:endParaRPr>
          </a:p>
          <a:p>
            <a:endParaRPr lang="pt-BR" dirty="0" smtClean="0">
              <a:ea typeface="Calibri"/>
              <a:cs typeface="Calibri"/>
            </a:endParaRPr>
          </a:p>
          <a:p>
            <a:pPr>
              <a:buFont typeface="Arial" pitchFamily="34" charset="0"/>
              <a:buChar char="•"/>
            </a:pPr>
            <a:endParaRPr lang="pt-BR" dirty="0" smtClean="0">
              <a:ea typeface="Calibri"/>
              <a:cs typeface="Calibri"/>
            </a:endParaRPr>
          </a:p>
          <a:p>
            <a:endParaRPr lang="pt-BR" dirty="0">
              <a:ea typeface="Calibri"/>
              <a:cs typeface="Calibri"/>
            </a:endParaRPr>
          </a:p>
          <a:p>
            <a:pPr>
              <a:buFont typeface="Arial" pitchFamily="34" charset="0"/>
              <a:buChar char="•"/>
            </a:pPr>
            <a:endParaRPr lang="pt-BR" dirty="0">
              <a:ea typeface="Calibri"/>
              <a:cs typeface="Calibri"/>
            </a:endParaRPr>
          </a:p>
          <a:p>
            <a:pPr>
              <a:buFont typeface="Arial" pitchFamily="34" charset="0"/>
              <a:buChar char="•"/>
            </a:pPr>
            <a:endParaRPr lang="pt-BR" dirty="0">
              <a:ea typeface="Calibri"/>
              <a:cs typeface="Calibri"/>
            </a:endParaRPr>
          </a:p>
          <a:p>
            <a:pPr>
              <a:buFont typeface="Arial" pitchFamily="34" charset="0"/>
              <a:buChar char="•"/>
            </a:pPr>
            <a:endParaRPr lang="pt-BR" dirty="0">
              <a:ea typeface="Calibri"/>
              <a:cs typeface="Calibri"/>
            </a:endParaRPr>
          </a:p>
          <a:p>
            <a:pPr>
              <a:buFont typeface="Arial" pitchFamily="34" charset="0"/>
              <a:buChar char="•"/>
            </a:pPr>
            <a:endParaRPr lang="pt-BR" dirty="0">
              <a:ea typeface="Calibri"/>
              <a:cs typeface="Calibri"/>
            </a:endParaRPr>
          </a:p>
        </p:txBody>
      </p:sp>
      <p:sp>
        <p:nvSpPr>
          <p:cNvPr id="7" name="CaixaDeTexto 6"/>
          <p:cNvSpPr txBox="1"/>
          <p:nvPr/>
        </p:nvSpPr>
        <p:spPr>
          <a:xfrm>
            <a:off x="1371600" y="5897880"/>
            <a:ext cx="5440680" cy="1386840"/>
          </a:xfrm>
          <a:prstGeom prst="rect">
            <a:avLst/>
          </a:prstGeom>
          <a:noFill/>
          <a:ln w="28575">
            <a:solidFill>
              <a:schemeClr val="tx2"/>
            </a:solidFill>
          </a:ln>
        </p:spPr>
        <p:txBody>
          <a:bodyPr wrap="square" lIns="91440" tIns="45720" rIns="91440" bIns="45720" rtlCol="0" anchor="t">
            <a:spAutoFit/>
          </a:bodyPr>
          <a:lstStyle/>
          <a:p>
            <a:pPr algn="ctr"/>
            <a:r>
              <a:rPr lang="pt-BR" sz="2800" dirty="0" smtClean="0">
                <a:solidFill>
                  <a:srgbClr val="565755"/>
                </a:solidFill>
              </a:rPr>
              <a:t>Acute</a:t>
            </a:r>
          </a:p>
          <a:p>
            <a:pPr>
              <a:buFontTx/>
              <a:buChar char="-"/>
            </a:pPr>
            <a:r>
              <a:rPr lang="pt-BR" sz="2800" dirty="0" smtClean="0">
                <a:solidFill>
                  <a:srgbClr val="565755"/>
                </a:solidFill>
              </a:rPr>
              <a:t> The first year of starting therapy</a:t>
            </a:r>
          </a:p>
          <a:p>
            <a:pPr>
              <a:buFontTx/>
              <a:buChar char="-"/>
            </a:pPr>
            <a:r>
              <a:rPr lang="pt-BR" sz="2800" dirty="0" smtClean="0">
                <a:solidFill>
                  <a:srgbClr val="565755"/>
                </a:solidFill>
              </a:rPr>
              <a:t> Cholestatic hepatitis</a:t>
            </a:r>
          </a:p>
        </p:txBody>
      </p:sp>
      <p:sp>
        <p:nvSpPr>
          <p:cNvPr id="9" name="CaixaDeTexto 8"/>
          <p:cNvSpPr txBox="1"/>
          <p:nvPr/>
        </p:nvSpPr>
        <p:spPr>
          <a:xfrm>
            <a:off x="7498080" y="5882640"/>
            <a:ext cx="5379720" cy="1384995"/>
          </a:xfrm>
          <a:prstGeom prst="rect">
            <a:avLst/>
          </a:prstGeom>
          <a:noFill/>
          <a:ln w="28575">
            <a:solidFill>
              <a:schemeClr val="tx2"/>
            </a:solidFill>
          </a:ln>
        </p:spPr>
        <p:txBody>
          <a:bodyPr wrap="square" lIns="91440" tIns="45720" rIns="91440" bIns="45720" rtlCol="0" anchor="t">
            <a:spAutoFit/>
          </a:bodyPr>
          <a:lstStyle/>
          <a:p>
            <a:pPr algn="ctr"/>
            <a:r>
              <a:rPr lang="pt-BR" sz="2800" dirty="0" smtClean="0">
                <a:solidFill>
                  <a:srgbClr val="FF0000"/>
                </a:solidFill>
              </a:rPr>
              <a:t>Chronic</a:t>
            </a:r>
          </a:p>
          <a:p>
            <a:pPr>
              <a:buFontTx/>
              <a:buChar char="-"/>
            </a:pPr>
            <a:r>
              <a:rPr lang="pt-BR" sz="2800" dirty="0" smtClean="0">
                <a:solidFill>
                  <a:srgbClr val="565755"/>
                </a:solidFill>
              </a:rPr>
              <a:t> 1 to 5 years after starting therapy</a:t>
            </a:r>
          </a:p>
          <a:p>
            <a:pPr>
              <a:buFontTx/>
              <a:buChar char="-"/>
            </a:pPr>
            <a:r>
              <a:rPr lang="pt-BR" sz="2800" dirty="0" smtClean="0">
                <a:solidFill>
                  <a:srgbClr val="565755"/>
                </a:solidFill>
              </a:rPr>
              <a:t> PSVD</a:t>
            </a:r>
          </a:p>
        </p:txBody>
      </p:sp>
      <p:cxnSp>
        <p:nvCxnSpPr>
          <p:cNvPr id="27" name="Conector de seta reta 26"/>
          <p:cNvCxnSpPr/>
          <p:nvPr/>
        </p:nvCxnSpPr>
        <p:spPr>
          <a:xfrm rot="10800000" flipV="1">
            <a:off x="4389120" y="4739940"/>
            <a:ext cx="1371600" cy="99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a:off x="7040880" y="4739640"/>
            <a:ext cx="13716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8" name="Imagem 7" descr="logo unicamp.png"/>
          <p:cNvPicPr>
            <a:picLocks noChangeAspect="1"/>
          </p:cNvPicPr>
          <p:nvPr/>
        </p:nvPicPr>
        <p:blipFill>
          <a:blip r:embed="rId3" cstate="print"/>
          <a:stretch>
            <a:fillRect/>
          </a:stretch>
        </p:blipFill>
        <p:spPr>
          <a:xfrm>
            <a:off x="16916400" y="8915400"/>
            <a:ext cx="13716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References</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396240" y="1706880"/>
            <a:ext cx="17205960" cy="7879080"/>
          </a:xfrm>
        </p:spPr>
        <p:txBody>
          <a:bodyPr lIns="91440" tIns="45720" rIns="91440" bIns="45720" anchor="t"/>
          <a:lstStyle/>
          <a:p>
            <a:pPr>
              <a:lnSpc>
                <a:spcPct val="100000"/>
              </a:lnSpc>
              <a:buFont typeface="Arial" pitchFamily="34" charset="0"/>
              <a:buChar char="•"/>
            </a:pPr>
            <a:r>
              <a:rPr lang="pt-BR" sz="2500" dirty="0" smtClean="0"/>
              <a:t> De </a:t>
            </a:r>
            <a:r>
              <a:rPr lang="pt-BR" sz="2500" dirty="0"/>
              <a:t>Gottardi A, Rautou P-E, Schouten J, Rubbia-Brandt L, Leebeek F, Trebicka J, et al. Porto-sinusoidal vascular disease: proposal and description of a novel entity. </a:t>
            </a:r>
            <a:r>
              <a:rPr lang="pt-BR" sz="2500" i="1" dirty="0"/>
              <a:t>Lancet Gastroenterol Hepatol </a:t>
            </a:r>
            <a:r>
              <a:rPr lang="pt-BR" sz="2500" dirty="0"/>
              <a:t>2019; 4: </a:t>
            </a:r>
            <a:r>
              <a:rPr lang="pt-BR" sz="2500" dirty="0" smtClean="0"/>
              <a:t>399-411.</a:t>
            </a:r>
            <a:endParaRPr lang="pt-BR" sz="2500" dirty="0"/>
          </a:p>
          <a:p>
            <a:pPr>
              <a:lnSpc>
                <a:spcPct val="100000"/>
              </a:lnSpc>
              <a:buFont typeface="Arial" pitchFamily="34" charset="0"/>
              <a:buChar char="•"/>
            </a:pPr>
            <a:r>
              <a:rPr lang="pt-BR" sz="2500" dirty="0" smtClean="0"/>
              <a:t> De </a:t>
            </a:r>
            <a:r>
              <a:rPr lang="pt-BR" sz="2500" dirty="0"/>
              <a:t>Gottardi A, Sempoux C, Berzigotti A. Porto-sinusoidal vascular disorder</a:t>
            </a:r>
            <a:r>
              <a:rPr lang="pt-BR" sz="2500" i="1" dirty="0"/>
              <a:t>. Journal of Hepatology </a:t>
            </a:r>
            <a:r>
              <a:rPr lang="pt-BR" sz="2500" dirty="0"/>
              <a:t>2022; 77: </a:t>
            </a:r>
            <a:r>
              <a:rPr lang="pt-BR" sz="2500" dirty="0" smtClean="0"/>
              <a:t>1124–1135.</a:t>
            </a:r>
            <a:endParaRPr lang="pt-BR" sz="2500" dirty="0"/>
          </a:p>
          <a:p>
            <a:pPr>
              <a:lnSpc>
                <a:spcPct val="100000"/>
              </a:lnSpc>
              <a:buFont typeface="Arial" pitchFamily="34" charset="0"/>
              <a:buChar char="•"/>
            </a:pPr>
            <a:r>
              <a:rPr lang="pt-BR" sz="2500" dirty="0" smtClean="0"/>
              <a:t> Premkumar </a:t>
            </a:r>
            <a:r>
              <a:rPr lang="pt-BR" sz="2500" dirty="0"/>
              <a:t>M, Anand AC. Porto-sinusoidal Vascular Disease: Classification and Clinical Relevance</a:t>
            </a:r>
            <a:r>
              <a:rPr lang="pt-BR" sz="2500" i="1" dirty="0"/>
              <a:t>. Journal of Clinical and Experimental Hepatology</a:t>
            </a:r>
            <a:r>
              <a:rPr lang="pt-BR" sz="2500" dirty="0"/>
              <a:t> 2024; 14: </a:t>
            </a:r>
            <a:r>
              <a:rPr lang="pt-BR" sz="2500" dirty="0" smtClean="0"/>
              <a:t>101396.</a:t>
            </a:r>
            <a:endParaRPr lang="pt-BR" sz="2500" dirty="0"/>
          </a:p>
          <a:p>
            <a:pPr>
              <a:lnSpc>
                <a:spcPct val="100000"/>
              </a:lnSpc>
              <a:buFont typeface="Arial" pitchFamily="34" charset="0"/>
              <a:buChar char="•"/>
            </a:pPr>
            <a:r>
              <a:rPr lang="pt-BR" sz="2500" dirty="0" smtClean="0"/>
              <a:t> Kmeida </a:t>
            </a:r>
            <a:r>
              <a:rPr lang="pt-BR" sz="2500" dirty="0"/>
              <a:t>M, Liub X, Ballentinec S, Leea H. Idiopathic Non-Cirrhotic Portal Hypertension and Porto- Sinusoidal Vascular Disease: Review of Current Data. </a:t>
            </a:r>
            <a:r>
              <a:rPr lang="pt-BR" sz="2500" i="1" dirty="0"/>
              <a:t>Gastroenterol Res.</a:t>
            </a:r>
            <a:r>
              <a:rPr lang="pt-BR" sz="2500" dirty="0"/>
              <a:t> 2021; 14(2): </a:t>
            </a:r>
            <a:r>
              <a:rPr lang="pt-BR" sz="2500" dirty="0" smtClean="0"/>
              <a:t>49-65.</a:t>
            </a:r>
            <a:endParaRPr lang="pt-BR" sz="2500" dirty="0"/>
          </a:p>
          <a:p>
            <a:pPr>
              <a:lnSpc>
                <a:spcPct val="100000"/>
              </a:lnSpc>
              <a:buFont typeface="Arial" pitchFamily="34" charset="0"/>
              <a:buChar char="•"/>
            </a:pPr>
            <a:r>
              <a:rPr lang="pt-BR" sz="2500" dirty="0" smtClean="0"/>
              <a:t> Gioia </a:t>
            </a:r>
            <a:r>
              <a:rPr lang="pt-BR" sz="2500" dirty="0"/>
              <a:t>S, Baiocchini A, d’Amati G, et al. Porto-sinusoidal vascular disorder (PSVD): Application of new diagnostic criteria in a multicenter cohort of patients</a:t>
            </a:r>
            <a:r>
              <a:rPr lang="pt-BR" sz="2500" i="1" dirty="0"/>
              <a:t>. Digestive and Liver Disease </a:t>
            </a:r>
            <a:r>
              <a:rPr lang="pt-BR" sz="2500" dirty="0"/>
              <a:t>2024; 56: </a:t>
            </a:r>
            <a:r>
              <a:rPr lang="pt-BR" sz="2500" dirty="0" smtClean="0"/>
              <a:t>291–296.</a:t>
            </a:r>
            <a:endParaRPr lang="pt-BR" sz="2500" dirty="0"/>
          </a:p>
          <a:p>
            <a:pPr>
              <a:lnSpc>
                <a:spcPct val="100000"/>
              </a:lnSpc>
              <a:buFont typeface="Arial" pitchFamily="34" charset="0"/>
              <a:buChar char="•"/>
            </a:pPr>
            <a:r>
              <a:rPr lang="pt-BR" sz="2500" dirty="0" smtClean="0"/>
              <a:t> Pugliese </a:t>
            </a:r>
            <a:r>
              <a:rPr lang="pt-BR" sz="2500" dirty="0"/>
              <a:t>N, Giuli L, Mastrorocco E, et al. Exploring the link: Porto-sinusoidal vascular disorder and inflammatory bowel disease – A comprehensive narrative review. </a:t>
            </a:r>
            <a:r>
              <a:rPr lang="pt-BR" sz="2500" i="1" dirty="0"/>
              <a:t>Digestive and Liver Disease</a:t>
            </a:r>
            <a:r>
              <a:rPr lang="pt-BR" sz="2500" dirty="0"/>
              <a:t>, 2024; 10: </a:t>
            </a:r>
            <a:r>
              <a:rPr lang="pt-BR" sz="2500" dirty="0" smtClean="0"/>
              <a:t>19-32.</a:t>
            </a:r>
            <a:endParaRPr lang="pt-BR" sz="2500" dirty="0"/>
          </a:p>
          <a:p>
            <a:pPr>
              <a:lnSpc>
                <a:spcPct val="100000"/>
              </a:lnSpc>
              <a:buFont typeface="Arial" pitchFamily="34" charset="0"/>
              <a:buChar char="•"/>
            </a:pPr>
            <a:r>
              <a:rPr lang="pt-BR" sz="2500" dirty="0" smtClean="0"/>
              <a:t> Gioia </a:t>
            </a:r>
            <a:r>
              <a:rPr lang="pt-BR" sz="2500" dirty="0"/>
              <a:t>S, Carnevale R, Tavano D, et al. </a:t>
            </a:r>
            <a:r>
              <a:rPr lang="pt-BR" sz="2500" dirty="0" err="1"/>
              <a:t>Association</a:t>
            </a:r>
            <a:r>
              <a:rPr lang="pt-BR" sz="2500" dirty="0"/>
              <a:t> </a:t>
            </a:r>
            <a:r>
              <a:rPr lang="pt-BR" sz="2500" dirty="0" err="1"/>
              <a:t>between</a:t>
            </a:r>
            <a:r>
              <a:rPr lang="pt-BR" sz="2500" dirty="0"/>
              <a:t> </a:t>
            </a:r>
            <a:r>
              <a:rPr lang="pt-BR" sz="2500" dirty="0" err="1"/>
              <a:t>gut-derived</a:t>
            </a:r>
            <a:r>
              <a:rPr lang="pt-BR" sz="2500" dirty="0"/>
              <a:t> </a:t>
            </a:r>
            <a:r>
              <a:rPr lang="pt-BR" sz="2500" dirty="0" err="1"/>
              <a:t>endotoxins</a:t>
            </a:r>
            <a:r>
              <a:rPr lang="pt-BR" sz="2500" dirty="0"/>
              <a:t> </a:t>
            </a:r>
            <a:r>
              <a:rPr lang="pt-BR" sz="2500" dirty="0" err="1"/>
              <a:t>and</a:t>
            </a:r>
            <a:r>
              <a:rPr lang="pt-BR" sz="2500" dirty="0"/>
              <a:t> porto-sinusoidal vascular </a:t>
            </a:r>
            <a:r>
              <a:rPr lang="pt-BR" sz="2500" dirty="0" err="1"/>
              <a:t>disorder</a:t>
            </a:r>
            <a:r>
              <a:rPr lang="pt-BR" sz="2500" dirty="0"/>
              <a:t> </a:t>
            </a:r>
            <a:r>
              <a:rPr lang="pt-BR" sz="2500" dirty="0" err="1"/>
              <a:t>with</a:t>
            </a:r>
            <a:r>
              <a:rPr lang="pt-BR" sz="2500" dirty="0"/>
              <a:t> portal </a:t>
            </a:r>
            <a:r>
              <a:rPr lang="pt-BR" sz="2500" dirty="0" err="1"/>
              <a:t>hypertension</a:t>
            </a:r>
            <a:r>
              <a:rPr lang="pt-BR" sz="2500" dirty="0"/>
              <a:t>.</a:t>
            </a:r>
            <a:r>
              <a:rPr lang="pt-BR" sz="2500" i="1" dirty="0"/>
              <a:t> Aliment Pharmacol Therapeutics, </a:t>
            </a:r>
            <a:r>
              <a:rPr lang="pt-BR" sz="2500" dirty="0"/>
              <a:t>2023; </a:t>
            </a:r>
            <a:r>
              <a:rPr lang="pt-BR" sz="2500" dirty="0" smtClean="0"/>
              <a:t>58:11-12.</a:t>
            </a:r>
            <a:endParaRPr lang="pt-BR" sz="2500" dirty="0" smtClean="0">
              <a:ea typeface="Calibri"/>
              <a:cs typeface="Calibri"/>
            </a:endParaRPr>
          </a:p>
          <a:p>
            <a:pPr>
              <a:lnSpc>
                <a:spcPct val="100000"/>
              </a:lnSpc>
              <a:buFont typeface="Arial" pitchFamily="34" charset="0"/>
              <a:buChar char="•"/>
            </a:pPr>
            <a:r>
              <a:rPr lang="pt-BR" sz="2500" dirty="0" smtClean="0">
                <a:ea typeface="Calibri"/>
                <a:cs typeface="Calibri"/>
              </a:rPr>
              <a:t> </a:t>
            </a:r>
            <a:r>
              <a:rPr lang="pt-BR" sz="2500" dirty="0" smtClean="0"/>
              <a:t>LiverTox: Clinical and Research Information on Drug-Induced Liver Injury [Internet]. Bethesda (MD): National Institute of </a:t>
            </a:r>
            <a:br>
              <a:rPr lang="pt-BR" sz="2500" dirty="0" smtClean="0"/>
            </a:br>
            <a:r>
              <a:rPr lang="pt-BR" sz="2500" dirty="0" smtClean="0"/>
              <a:t>Diabetes and Digestive and Kidney Diseases; 2012 -.</a:t>
            </a:r>
          </a:p>
          <a:p>
            <a:endParaRPr lang="pt-BR" sz="2000" dirty="0" err="1">
              <a:ea typeface="Calibri"/>
              <a:cs typeface="Calibri"/>
            </a:endParaRPr>
          </a:p>
          <a:p>
            <a:endParaRPr lang="pt-BR" sz="2000" dirty="0">
              <a:ea typeface="Calibri"/>
              <a:cs typeface="Calibri"/>
            </a:endParaRPr>
          </a:p>
          <a:p>
            <a:pPr>
              <a:buChar char="•"/>
            </a:pPr>
            <a:endParaRPr lang="pt-BR" sz="2800" dirty="0">
              <a:ea typeface="Calibri"/>
              <a:cs typeface="Calibri"/>
            </a:endParaRPr>
          </a:p>
          <a:p>
            <a:pPr>
              <a:buFont typeface="Arial" pitchFamily="34" charset="0"/>
              <a:buChar char="•"/>
            </a:pPr>
            <a:endParaRPr lang="pt-BR" sz="2800" dirty="0"/>
          </a:p>
          <a:p>
            <a:pPr>
              <a:buFont typeface="Arial" pitchFamily="34" charset="0"/>
              <a:buChar char="•"/>
            </a:pPr>
            <a:endParaRPr lang="pt-BR" sz="2800" dirty="0"/>
          </a:p>
          <a:p>
            <a:pPr>
              <a:buFont typeface="Arial" pitchFamily="34" charset="0"/>
              <a:buChar char="•"/>
            </a:pPr>
            <a:endParaRPr lang="pt-BR" sz="2800" dirty="0"/>
          </a:p>
          <a:p>
            <a:pPr>
              <a:buFont typeface="Arial" pitchFamily="34" charset="0"/>
              <a:buChar char="•"/>
            </a:pPr>
            <a:endParaRPr lang="pt-BR" sz="2800" dirty="0"/>
          </a:p>
          <a:p>
            <a:endParaRPr lang="pt-BR" sz="2800" dirty="0">
              <a:ea typeface="Calibri"/>
              <a:cs typeface="Calibri"/>
            </a:endParaRPr>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pic>
        <p:nvPicPr>
          <p:cNvPr id="6" name="Imagem 5"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norâmica unicamp.jpg"/>
          <p:cNvPicPr>
            <a:picLocks noChangeAspect="1"/>
          </p:cNvPicPr>
          <p:nvPr/>
        </p:nvPicPr>
        <p:blipFill>
          <a:blip r:embed="rId3"/>
          <a:stretch>
            <a:fillRect/>
          </a:stretch>
        </p:blipFill>
        <p:spPr>
          <a:xfrm>
            <a:off x="0" y="0"/>
            <a:ext cx="18288000" cy="10287000"/>
          </a:xfrm>
          <a:prstGeom prst="rect">
            <a:avLst/>
          </a:prstGeom>
        </p:spPr>
      </p:pic>
      <p:sp>
        <p:nvSpPr>
          <p:cNvPr id="5" name="Título 1"/>
          <p:cNvSpPr>
            <a:spLocks noGrp="1"/>
          </p:cNvSpPr>
          <p:nvPr>
            <p:ph type="ctrTitle"/>
          </p:nvPr>
        </p:nvSpPr>
        <p:spPr>
          <a:xfrm>
            <a:off x="0" y="2301602"/>
            <a:ext cx="13716000" cy="1135018"/>
          </a:xfrm>
        </p:spPr>
        <p:txBody>
          <a:bodyPr/>
          <a:lstStyle/>
          <a:p>
            <a:r>
              <a:rPr lang="pt-BR" sz="8000" dirty="0" smtClean="0"/>
              <a:t>THANK YOU</a:t>
            </a:r>
            <a:endParaRPr lang="pt-BR" sz="8000" dirty="0"/>
          </a:p>
        </p:txBody>
      </p:sp>
      <p:pic>
        <p:nvPicPr>
          <p:cNvPr id="6" name="Imagem 5" descr="logo unicamp.png"/>
          <p:cNvPicPr>
            <a:picLocks noChangeAspect="1"/>
          </p:cNvPicPr>
          <p:nvPr/>
        </p:nvPicPr>
        <p:blipFill>
          <a:blip r:embed="rId4" cstate="print"/>
          <a:stretch>
            <a:fillRect/>
          </a:stretch>
        </p:blipFill>
        <p:spPr>
          <a:xfrm>
            <a:off x="16916400" y="8915400"/>
            <a:ext cx="1371600" cy="1371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Brief Case Presentation</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lIns="91440" tIns="45720" rIns="91440" bIns="45720" anchor="t"/>
          <a:lstStyle/>
          <a:p>
            <a:pPr>
              <a:buFont typeface="Arial" pitchFamily="34" charset="0"/>
              <a:buChar char="•"/>
            </a:pPr>
            <a:endParaRPr lang="pt-BR" sz="2800" dirty="0" smtClean="0"/>
          </a:p>
          <a:p>
            <a:pPr>
              <a:buFont typeface="Arial" pitchFamily="34" charset="0"/>
              <a:buChar char="•"/>
            </a:pPr>
            <a:r>
              <a:rPr lang="pt-BR" sz="2800" smtClean="0"/>
              <a:t> 2023 </a:t>
            </a:r>
            <a:r>
              <a:rPr lang="pt-BR" sz="2800" dirty="0">
                <a:sym typeface="Wingdings" pitchFamily="2" charset="2"/>
              </a:rPr>
              <a:t> Ectasia of portal and splenic </a:t>
            </a:r>
            <a:r>
              <a:rPr lang="pt-BR" sz="2800" dirty="0" smtClean="0">
                <a:sym typeface="Wingdings" pitchFamily="2" charset="2"/>
              </a:rPr>
              <a:t>veins</a:t>
            </a:r>
            <a:br>
              <a:rPr lang="pt-BR" sz="2800" dirty="0" smtClean="0">
                <a:sym typeface="Wingdings" pitchFamily="2" charset="2"/>
              </a:rPr>
            </a:br>
            <a:r>
              <a:rPr lang="pt-BR" sz="2800" dirty="0" smtClean="0">
                <a:sym typeface="Wingdings" pitchFamily="2" charset="2"/>
              </a:rPr>
              <a:t>                  </a:t>
            </a:r>
            <a:r>
              <a:rPr lang="pt-BR" sz="2800" dirty="0" smtClean="0"/>
              <a:t>Elevated </a:t>
            </a:r>
            <a:r>
              <a:rPr lang="pt-BR" sz="2800" dirty="0"/>
              <a:t>serum of gamma-glutamyltransferase (GGT) levels</a:t>
            </a:r>
            <a:br>
              <a:rPr lang="pt-BR" sz="2800" dirty="0"/>
            </a:br>
            <a:r>
              <a:rPr lang="pt-BR" sz="2800" dirty="0"/>
              <a:t>                  93 U/L </a:t>
            </a:r>
            <a:r>
              <a:rPr lang="pt-BR" sz="2800" dirty="0">
                <a:sym typeface="Wingdings" pitchFamily="2" charset="2"/>
              </a:rPr>
              <a:t> 910 U/L  (range: 9 - 64 U/L)</a:t>
            </a:r>
            <a:endParaRPr lang="pt-BR" sz="2800" dirty="0">
              <a:ea typeface="Calibri"/>
              <a:cs typeface="Calibri"/>
            </a:endParaRPr>
          </a:p>
          <a:p>
            <a:pPr>
              <a:buFont typeface="Arial" pitchFamily="34" charset="0"/>
              <a:buChar char="•"/>
            </a:pPr>
            <a:endParaRPr lang="pt-BR" sz="2800" dirty="0">
              <a:sym typeface="Wingdings" pitchFamily="2" charset="2"/>
            </a:endParaRPr>
          </a:p>
          <a:p>
            <a:r>
              <a:rPr lang="pt-BR" sz="2800" dirty="0">
                <a:sym typeface="Wingdings" pitchFamily="2" charset="2"/>
              </a:rPr>
              <a:t>                                 E</a:t>
            </a:r>
            <a:r>
              <a:rPr lang="pt-BR" sz="2800" dirty="0"/>
              <a:t>levated serum GGT levels</a:t>
            </a:r>
            <a:endParaRPr lang="pt-BR" sz="2800" dirty="0">
              <a:sym typeface="Wingdings" pitchFamily="2" charset="2"/>
            </a:endParaRPr>
          </a:p>
          <a:p>
            <a:pPr>
              <a:buFont typeface="Arial" pitchFamily="34" charset="0"/>
              <a:buChar char="•"/>
            </a:pPr>
            <a:r>
              <a:rPr lang="pt-BR" sz="2800" dirty="0"/>
              <a:t> Liver biopsy         Portal Hypertension</a:t>
            </a:r>
          </a:p>
          <a:p>
            <a:r>
              <a:rPr lang="pt-BR" sz="2800" dirty="0"/>
              <a:t>                                 Primary Sclerosing Cholangitis? </a:t>
            </a:r>
            <a:br>
              <a:rPr lang="pt-BR" sz="2800" dirty="0"/>
            </a:br>
            <a:endParaRPr lang="pt-BR" sz="2800" dirty="0">
              <a:sym typeface="Wingdings" pitchFamily="2" charset="2"/>
            </a:endParaRPr>
          </a:p>
          <a:p>
            <a:pPr>
              <a:buFont typeface="Arial" pitchFamily="34" charset="0"/>
              <a:buChar char="•"/>
            </a:pPr>
            <a:endParaRPr lang="pt-BR" sz="2800" dirty="0">
              <a:sym typeface="Wingdings" pitchFamily="2" charset="2"/>
            </a:endParaRPr>
          </a:p>
          <a:p>
            <a:pPr>
              <a:buFont typeface="Arial" pitchFamily="34" charset="0"/>
              <a:buChar char="•"/>
            </a:pPr>
            <a:endParaRPr lang="pt-BR" sz="2800" dirty="0"/>
          </a:p>
          <a:p>
            <a:pPr>
              <a:buFont typeface="Arial" pitchFamily="34" charset="0"/>
              <a:buChar char="•"/>
            </a:pPr>
            <a:endParaRPr lang="pt-BR" dirty="0"/>
          </a:p>
        </p:txBody>
      </p:sp>
      <p:sp>
        <p:nvSpPr>
          <p:cNvPr id="14" name="Chave esquerda 13"/>
          <p:cNvSpPr/>
          <p:nvPr/>
        </p:nvSpPr>
        <p:spPr>
          <a:xfrm>
            <a:off x="2933700" y="5166360"/>
            <a:ext cx="243840" cy="21945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6" name="Imagem 5"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Microscopic Findings</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r>
              <a:rPr kumimoji="0" lang="pt-BR" sz="2800" b="0" i="0" u="none" strike="noStrike" kern="1200" cap="none" spc="0" normalizeH="0" noProof="0" dirty="0">
                <a:ln>
                  <a:noFill/>
                </a:ln>
                <a:solidFill>
                  <a:srgbClr val="565755"/>
                </a:solidFill>
                <a:effectLst/>
                <a:uLnTx/>
                <a:uFillTx/>
                <a:latin typeface="+mn-lt"/>
                <a:ea typeface="+mn-ea"/>
                <a:cs typeface="+mn-cs"/>
                <a:sym typeface="Wingdings" pitchFamily="2" charset="2"/>
              </a:rPr>
              <a:t> Absence of cirrhosis</a:t>
            </a: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r>
              <a:rPr lang="pt-BR" sz="2800" dirty="0">
                <a:solidFill>
                  <a:srgbClr val="565755"/>
                </a:solidFill>
                <a:sym typeface="Wingdings" pitchFamily="2" charset="2"/>
              </a:rPr>
              <a:t> Missing of the portal vein branch</a:t>
            </a: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r>
              <a:rPr kumimoji="0" lang="pt-BR" sz="2800" b="0" i="0" u="none" strike="noStrike" kern="1200" cap="none" spc="0" normalizeH="0" noProof="0" dirty="0">
                <a:ln>
                  <a:noFill/>
                </a:ln>
                <a:solidFill>
                  <a:srgbClr val="565755"/>
                </a:solidFill>
                <a:effectLst/>
                <a:uLnTx/>
                <a:uFillTx/>
                <a:latin typeface="+mn-lt"/>
                <a:ea typeface="+mn-ea"/>
                <a:cs typeface="+mn-cs"/>
                <a:sym typeface="Wingdings" pitchFamily="2" charset="2"/>
              </a:rPr>
              <a:t> Narrowing of the porta vein branch lumen</a:t>
            </a: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r>
              <a:rPr kumimoji="0" lang="pt-BR" sz="2800" b="0" i="0" u="none" strike="noStrike" kern="1200" cap="none" spc="0" normalizeH="0" noProof="0" dirty="0">
                <a:ln>
                  <a:noFill/>
                </a:ln>
                <a:solidFill>
                  <a:srgbClr val="565755"/>
                </a:solidFill>
                <a:effectLst/>
                <a:uLnTx/>
                <a:uFillTx/>
                <a:latin typeface="+mn-lt"/>
                <a:ea typeface="+mn-ea"/>
                <a:cs typeface="+mn-cs"/>
                <a:sym typeface="Wingdings" pitchFamily="2" charset="2"/>
              </a:rPr>
              <a:t> Herniated portal vein </a:t>
            </a:r>
            <a:r>
              <a:rPr kumimoji="0" lang="pt-BR" sz="2800" b="0" i="0" u="none" strike="noStrike" kern="1200" cap="none" spc="0" normalizeH="0" noProof="0" dirty="0" smtClean="0">
                <a:ln>
                  <a:noFill/>
                </a:ln>
                <a:solidFill>
                  <a:srgbClr val="565755"/>
                </a:solidFill>
                <a:effectLst/>
                <a:uLnTx/>
                <a:uFillTx/>
                <a:latin typeface="+mn-lt"/>
                <a:ea typeface="+mn-ea"/>
                <a:cs typeface="+mn-cs"/>
                <a:sym typeface="Wingdings" pitchFamily="2" charset="2"/>
              </a:rPr>
              <a:t>branch</a:t>
            </a:r>
            <a:endParaRPr kumimoji="0" lang="pt-BR" sz="2800" b="0" i="0" u="none" strike="noStrike" kern="1200" cap="none" spc="0" normalizeH="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r>
              <a:rPr lang="pt-BR" sz="2800" dirty="0">
                <a:solidFill>
                  <a:srgbClr val="565755"/>
                </a:solidFill>
                <a:sym typeface="Wingdings" pitchFamily="2" charset="2"/>
              </a:rPr>
              <a:t> Hypervascularized portal tracts</a:t>
            </a: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r>
              <a:rPr lang="pt-BR" sz="2800" dirty="0">
                <a:solidFill>
                  <a:srgbClr val="565755"/>
                </a:solidFill>
              </a:rPr>
              <a:t> Sinusoidal dilatation </a:t>
            </a: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pic>
        <p:nvPicPr>
          <p:cNvPr id="6" name="Imagem 5" descr="logo unicamp.png"/>
          <p:cNvPicPr>
            <a:picLocks noChangeAspect="1"/>
          </p:cNvPicPr>
          <p:nvPr/>
        </p:nvPicPr>
        <p:blipFill>
          <a:blip r:embed="rId5" cstate="print"/>
          <a:stretch>
            <a:fillRect/>
          </a:stretch>
        </p:blipFill>
        <p:spPr>
          <a:xfrm>
            <a:off x="16916400" y="8915400"/>
            <a:ext cx="1371600" cy="1371600"/>
          </a:xfrm>
          <a:prstGeom prst="rect">
            <a:avLst/>
          </a:prstGeom>
        </p:spPr>
      </p:pic>
    </p:spTree>
    <p:extLst>
      <p:ext uri="{BB962C8B-B14F-4D97-AF65-F5344CB8AC3E}">
        <p14:creationId xmlns:p14="http://schemas.microsoft.com/office/powerpoint/2010/main" xmlns="" val="33413537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Espaço Reservado para Texto 2"/>
          <p:cNvSpPr>
            <a:spLocks noGrp="1"/>
          </p:cNvSpPr>
          <p:nvPr>
            <p:ph type="body" sz="quarter" idx="10"/>
          </p:nvPr>
        </p:nvSpPr>
        <p:spPr/>
        <p:txBody>
          <a:bodyPr/>
          <a:lstStyle/>
          <a:p>
            <a:endParaRPr lang="pt-BR"/>
          </a:p>
        </p:txBody>
      </p:sp>
      <p:pic>
        <p:nvPicPr>
          <p:cNvPr id="4" name="Imagem 3" descr="AP-717007photo2.jpg"/>
          <p:cNvPicPr>
            <a:picLocks noChangeAspect="1"/>
          </p:cNvPicPr>
          <p:nvPr/>
        </p:nvPicPr>
        <p:blipFill>
          <a:blip r:embed="rId3"/>
          <a:srcRect l="17444"/>
          <a:stretch>
            <a:fillRect/>
          </a:stretch>
        </p:blipFill>
        <p:spPr>
          <a:xfrm>
            <a:off x="0" y="0"/>
            <a:ext cx="18288000" cy="10287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Microscopic Findings</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pic>
        <p:nvPicPr>
          <p:cNvPr id="7" name="Imagem 6" descr="AP-717008 photo.jpg"/>
          <p:cNvPicPr>
            <a:picLocks noChangeAspect="1"/>
          </p:cNvPicPr>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t>Microscopic Findings</a:t>
            </a:r>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xmlns="" val="0"/>
              </a:ext>
            </a:extLst>
          </a:blip>
          <a:stretch>
            <a:fillRect/>
          </a:stretch>
        </p:blipFill>
        <p:spPr>
          <a:xfrm flipV="1">
            <a:off x="575186" y="1631188"/>
            <a:ext cx="3234724" cy="299212"/>
          </a:xfrm>
          <a:prstGeom prst="rect">
            <a:avLst/>
          </a:prstGeom>
        </p:spPr>
      </p:pic>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pic>
        <p:nvPicPr>
          <p:cNvPr id="6" name="Imagem 5" descr="AP-717010 photo.jpg"/>
          <p:cNvPicPr>
            <a:picLocks noChangeAspect="1"/>
          </p:cNvPicPr>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ck7photo.jpg"/>
          <p:cNvPicPr>
            <a:picLocks noChangeAspect="1"/>
          </p:cNvPicPr>
          <p:nvPr/>
        </p:nvPicPr>
        <p:blipFill>
          <a:blip r:embed="rId3"/>
          <a:stretch>
            <a:fillRect/>
          </a:stretch>
        </p:blipFill>
        <p:spPr>
          <a:xfrm>
            <a:off x="0" y="0"/>
            <a:ext cx="18288000" cy="10287000"/>
          </a:xfrm>
          <a:prstGeom prst="rect">
            <a:avLst/>
          </a:prstGeom>
        </p:spPr>
      </p:pic>
      <p:sp>
        <p:nvSpPr>
          <p:cNvPr id="2" name="Título 1"/>
          <p:cNvSpPr>
            <a:spLocks noGrp="1"/>
          </p:cNvSpPr>
          <p:nvPr>
            <p:ph type="ctrTitle"/>
          </p:nvPr>
        </p:nvSpPr>
        <p:spPr>
          <a:xfrm>
            <a:off x="620907" y="0"/>
            <a:ext cx="1924174" cy="1216131"/>
          </a:xfrm>
        </p:spPr>
        <p:txBody>
          <a:bodyPr/>
          <a:lstStyle/>
          <a:p>
            <a:r>
              <a:rPr lang="pt-BR" sz="6000" b="1" dirty="0" smtClean="0">
                <a:solidFill>
                  <a:schemeClr val="tx1"/>
                </a:solidFill>
              </a:rPr>
              <a:t>CK7</a:t>
            </a:r>
            <a:endParaRPr lang="pt-BR" sz="6000" b="1" dirty="0">
              <a:solidFill>
                <a:schemeClr val="tx1"/>
              </a:solidFill>
            </a:endParaRPr>
          </a:p>
        </p:txBody>
      </p:sp>
      <p:sp>
        <p:nvSpPr>
          <p:cNvPr id="8" name="Espaço Reservado para Texto 7">
            <a:extLst>
              <a:ext uri="{FF2B5EF4-FFF2-40B4-BE49-F238E27FC236}">
                <a16:creationId xmlns:a16="http://schemas.microsoft.com/office/drawing/2014/main" xmlns="" id="{305E9F6B-5578-0504-AFFA-ADA95907F633}"/>
              </a:ext>
            </a:extLst>
          </p:cNvPr>
          <p:cNvSpPr>
            <a:spLocks noGrp="1"/>
          </p:cNvSpPr>
          <p:nvPr>
            <p:ph type="body" sz="quarter" idx="10"/>
          </p:nvPr>
        </p:nvSpPr>
        <p:spPr>
          <a:xfrm>
            <a:off x="655320" y="2103120"/>
            <a:ext cx="16889730" cy="6498409"/>
          </a:xfrm>
        </p:spPr>
        <p:txBody>
          <a:bodyPr/>
          <a:lstStyle/>
          <a:p>
            <a:endParaRPr lang="pt-BR" sz="2800" dirty="0"/>
          </a:p>
          <a:p>
            <a:pPr>
              <a:buFont typeface="Arial" pitchFamily="34" charset="0"/>
              <a:buChar char="•"/>
            </a:pPr>
            <a:endParaRPr lang="pt-BR" dirty="0"/>
          </a:p>
        </p:txBody>
      </p:sp>
      <p:sp>
        <p:nvSpPr>
          <p:cNvPr id="5" name="Espaço Reservado para Texto 7">
            <a:extLst>
              <a:ext uri="{FF2B5EF4-FFF2-40B4-BE49-F238E27FC236}">
                <a16:creationId xmlns:a16="http://schemas.microsoft.com/office/drawing/2014/main" xmlns="" id="{305E9F6B-5578-0504-AFFA-ADA95907F633}"/>
              </a:ext>
            </a:extLst>
          </p:cNvPr>
          <p:cNvSpPr txBox="1">
            <a:spLocks/>
          </p:cNvSpPr>
          <p:nvPr/>
        </p:nvSpPr>
        <p:spPr>
          <a:xfrm>
            <a:off x="807720" y="2255520"/>
            <a:ext cx="16889730" cy="6498409"/>
          </a:xfrm>
          <a:prstGeom prst="rect">
            <a:avLst/>
          </a:prstGeom>
        </p:spPr>
        <p:txBody>
          <a:bodyPr/>
          <a:lstStyle/>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sym typeface="Wingdings" pitchFamily="2" charset="2"/>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srgbClr val="565755"/>
              </a:solidFill>
              <a:effectLst/>
              <a:uLnTx/>
              <a:uFillTx/>
              <a:latin typeface="+mn-lt"/>
              <a:ea typeface="+mn-ea"/>
              <a:cs typeface="+mn-cs"/>
            </a:endParaRPr>
          </a:p>
          <a:p>
            <a:pPr marL="0" marR="0" lvl="0" indent="0" algn="l" defTabSz="1371600" rtl="0" eaLnBrk="1" fontAlgn="auto" latinLnBrk="0" hangingPunct="1">
              <a:lnSpc>
                <a:spcPts val="3600"/>
              </a:lnSpc>
              <a:spcBef>
                <a:spcPts val="2400"/>
              </a:spcBef>
              <a:spcAft>
                <a:spcPts val="0"/>
              </a:spcAft>
              <a:buClrTx/>
              <a:buSzTx/>
              <a:buFont typeface="Arial" pitchFamily="34" charset="0"/>
              <a:buChar char="•"/>
              <a:tabLst/>
              <a:defRPr/>
            </a:pPr>
            <a:endParaRPr kumimoji="0" lang="pt-BR" sz="3000" b="0" i="0" u="none" strike="noStrike" kern="1200" cap="none" spc="0" normalizeH="0" baseline="0" noProof="0" dirty="0">
              <a:ln>
                <a:noFill/>
              </a:ln>
              <a:solidFill>
                <a:srgbClr val="565755"/>
              </a:solidFill>
              <a:effectLst/>
              <a:uLnTx/>
              <a:uFillTx/>
              <a:latin typeface="+mn-lt"/>
              <a:ea typeface="+mn-ea"/>
              <a:cs typeface="+mn-cs"/>
            </a:endParaRPr>
          </a:p>
        </p:txBody>
      </p:sp>
    </p:spTree>
    <p:extLst>
      <p:ext uri="{BB962C8B-B14F-4D97-AF65-F5344CB8AC3E}">
        <p14:creationId xmlns:p14="http://schemas.microsoft.com/office/powerpoint/2010/main" xmlns="" val="3341353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0a9a4825-af60-40dc-88a1-3253f3e0d7f7" Revision="1" Stencil="System.MyShapes" StencilVersion="1.0"/>
</Control>
</file>

<file path=customXml/item10.xml><?xml version="1.0" encoding="utf-8"?>
<Control xmlns="http://schemas.microsoft.com/VisualStudio/2011/storyboarding/control">
  <Id Name="0a9a4825-af60-40dc-88a1-3253f3e0d7f7" Revision="1" Stencil="System.MyShapes" StencilVersion="1.0"/>
</Control>
</file>

<file path=customXml/item11.xml><?xml version="1.0" encoding="utf-8"?>
<Control xmlns="http://schemas.microsoft.com/VisualStudio/2011/storyboarding/control">
  <Id Name="0a9a4825-af60-40dc-88a1-3253f3e0d7f7" Revision="1" Stencil="System.MyShapes" StencilVersion="1.0"/>
</Control>
</file>

<file path=customXml/item12.xml><?xml version="1.0" encoding="utf-8"?>
<Control xmlns="http://schemas.microsoft.com/VisualStudio/2011/storyboarding/control">
  <Id Name="639d4620-01c4-4147-85d1-630f460179d7" Revision="1" Stencil="System.MyShapes" StencilVersion="1.0"/>
</Control>
</file>

<file path=customXml/item13.xml><?xml version="1.0" encoding="utf-8"?>
<Control xmlns="http://schemas.microsoft.com/VisualStudio/2011/storyboarding/control">
  <Id Name="0a9a4825-af60-40dc-88a1-3253f3e0d7f7" Revision="1" Stencil="System.MyShapes" StencilVersion="1.0"/>
</Control>
</file>

<file path=customXml/item14.xml><?xml version="1.0" encoding="utf-8"?>
<Control xmlns="http://schemas.microsoft.com/VisualStudio/2011/storyboarding/control">
  <Id Name="0a9a4825-af60-40dc-88a1-3253f3e0d7f7" Revision="1" Stencil="System.MyShapes" StencilVersion="1.0"/>
</Control>
</file>

<file path=customXml/item15.xml><?xml version="1.0" encoding="utf-8"?>
<Control xmlns="http://schemas.microsoft.com/VisualStudio/2011/storyboarding/control">
  <Id Name="f5a567c0-1ac9-49a2-966f-a00bf8425481" Revision="1" Stencil="System.MyShapes" StencilVersion="1.0"/>
</Control>
</file>

<file path=customXml/item16.xml><?xml version="1.0" encoding="utf-8"?>
<Control xmlns="http://schemas.microsoft.com/VisualStudio/2011/storyboarding/control">
  <Id Name="0a9a4825-af60-40dc-88a1-3253f3e0d7f7" Revision="1" Stencil="System.MyShapes" StencilVersion="1.0"/>
</Control>
</file>

<file path=customXml/item17.xml><?xml version="1.0" encoding="utf-8"?>
<Control xmlns="http://schemas.microsoft.com/VisualStudio/2011/storyboarding/control">
  <Id Name="5b101e26-a922-4310-9dbd-60b14fea8887" Revision="1" Stencil="System.MyShapes" StencilVersion="1.0"/>
</Control>
</file>

<file path=customXml/item18.xml><?xml version="1.0" encoding="utf-8"?>
<Control xmlns="http://schemas.microsoft.com/VisualStudio/2011/storyboarding/control">
  <Id Name="0a9a4825-af60-40dc-88a1-3253f3e0d7f7" Revision="1" Stencil="System.MyShapes" StencilVersion="1.0"/>
</Control>
</file>

<file path=customXml/item19.xml><?xml version="1.0" encoding="utf-8"?>
<Control xmlns="http://schemas.microsoft.com/VisualStudio/2011/storyboarding/control">
  <Id Name="639d4620-01c4-4147-85d1-630f460179d7" Revision="1" Stencil="System.MyShapes" StencilVersion="1.0"/>
</Control>
</file>

<file path=customXml/item2.xml><?xml version="1.0" encoding="utf-8"?>
<Control xmlns="http://schemas.microsoft.com/VisualStudio/2011/storyboarding/control">
  <Id Name="d3fce018-2bf8-40cf-99d5-06f634592dc2" Revision="1" Stencil="System.MyShapes" StencilVersion="1.0"/>
</Control>
</file>

<file path=customXml/item20.xml><?xml version="1.0" encoding="utf-8"?>
<Control xmlns="http://schemas.microsoft.com/VisualStudio/2011/storyboarding/control">
  <Id Name="97049ea3-0512-4d28-93cd-1fe9390555f9" Revision="1" Stencil="System.MyShapes" StencilVersion="1.0"/>
</Control>
</file>

<file path=customXml/item21.xml><?xml version="1.0" encoding="utf-8"?>
<Control xmlns="http://schemas.microsoft.com/VisualStudio/2011/storyboarding/control">
  <Id Name="0a9a4825-af60-40dc-88a1-3253f3e0d7f7" Revision="1" Stencil="System.MyShapes" StencilVersion="1.0"/>
</Control>
</file>

<file path=customXml/item22.xml><?xml version="1.0" encoding="utf-8"?>
<Control xmlns="http://schemas.microsoft.com/VisualStudio/2011/storyboarding/control">
  <Id Name="5b101e26-a922-4310-9dbd-60b14fea8887" Revision="1" Stencil="System.MyShapes" StencilVersion="1.0"/>
</Control>
</file>

<file path=customXml/item23.xml><?xml version="1.0" encoding="utf-8"?>
<Control xmlns="http://schemas.microsoft.com/VisualStudio/2011/storyboarding/control">
  <Id Name="0a9a4825-af60-40dc-88a1-3253f3e0d7f7" Revision="1" Stencil="System.MyShapes" StencilVersion="1.0"/>
</Control>
</file>

<file path=customXml/item24.xml><?xml version="1.0" encoding="utf-8"?>
<Control xmlns="http://schemas.microsoft.com/VisualStudio/2011/storyboarding/control">
  <Id Name="53580243-bdf6-453f-83a8-3cbdd5668771" Revision="1" Stencil="System.MyShapes" StencilVersion="1.0"/>
</Control>
</file>

<file path=customXml/item25.xml><?xml version="1.0" encoding="utf-8"?>
<Control xmlns="http://schemas.microsoft.com/VisualStudio/2011/storyboarding/control">
  <Id Name="0a9a4825-af60-40dc-88a1-3253f3e0d7f7" Revision="1" Stencil="System.MyShapes" StencilVersion="1.0"/>
</Control>
</file>

<file path=customXml/item26.xml><?xml version="1.0" encoding="utf-8"?>
<Control xmlns="http://schemas.microsoft.com/VisualStudio/2011/storyboarding/control">
  <Id Name="1c6c6d66-e46c-434a-a59f-9d28ee3d7f0e" Revision="1" Stencil="System.MyShapes" StencilVersion="1.0"/>
</Control>
</file>

<file path=customXml/item27.xml><?xml version="1.0" encoding="utf-8"?>
<Control xmlns="http://schemas.microsoft.com/VisualStudio/2011/storyboarding/control">
  <Id Name="f5a567c0-1ac9-49a2-966f-a00bf8425481" Revision="1" Stencil="System.MyShapes" StencilVersion="1.0"/>
</Control>
</file>

<file path=customXml/item28.xml><?xml version="1.0" encoding="utf-8"?>
<Control xmlns="http://schemas.microsoft.com/VisualStudio/2011/storyboarding/control">
  <Id Name="0a9a4825-af60-40dc-88a1-3253f3e0d7f7" Revision="1" Stencil="System.MyShapes" StencilVersion="1.0"/>
</Control>
</file>

<file path=customXml/item29.xml><?xml version="1.0" encoding="utf-8"?>
<Control xmlns="http://schemas.microsoft.com/VisualStudio/2011/storyboarding/control">
  <Id Name="53580243-bdf6-453f-83a8-3cbdd5668771" Revision="1" Stencil="System.MyShapes" StencilVersion="1.0"/>
</Control>
</file>

<file path=customXml/item3.xml><?xml version="1.0" encoding="utf-8"?>
<Control xmlns="http://schemas.microsoft.com/VisualStudio/2011/storyboarding/control">
  <Id Name="0a9a4825-af60-40dc-88a1-3253f3e0d7f7" Revision="1" Stencil="System.MyShapes" StencilVersion="1.0"/>
</Control>
</file>

<file path=customXml/item30.xml><?xml version="1.0" encoding="utf-8"?>
<Control xmlns="http://schemas.microsoft.com/VisualStudio/2011/storyboarding/control">
  <Id Name="639d4620-01c4-4147-85d1-630f460179d7" Revision="1" Stencil="System.MyShapes" StencilVersion="1.0"/>
</Control>
</file>

<file path=customXml/item31.xml><?xml version="1.0" encoding="utf-8"?>
<Control xmlns="http://schemas.microsoft.com/VisualStudio/2011/storyboarding/control">
  <Id Name="0a9a4825-af60-40dc-88a1-3253f3e0d7f7" Revision="1" Stencil="System.MyShapes" StencilVersion="1.0"/>
</Control>
</file>

<file path=customXml/item32.xml><?xml version="1.0" encoding="utf-8"?>
<Control xmlns="http://schemas.microsoft.com/VisualStudio/2011/storyboarding/control">
  <Id Name="0a9a4825-af60-40dc-88a1-3253f3e0d7f7" Revision="1" Stencil="System.MyShapes" StencilVersion="1.0"/>
</Control>
</file>

<file path=customXml/item33.xml><?xml version="1.0" encoding="utf-8"?>
<Control xmlns="http://schemas.microsoft.com/VisualStudio/2011/storyboarding/control">
  <Id Name="0a9a4825-af60-40dc-88a1-3253f3e0d7f7" Revision="1" Stencil="System.MyShapes" StencilVersion="1.0"/>
</Control>
</file>

<file path=customXml/item4.xml><?xml version="1.0" encoding="utf-8"?>
<Control xmlns="http://schemas.microsoft.com/VisualStudio/2011/storyboarding/control">
  <Id Name="0a9a4825-af60-40dc-88a1-3253f3e0d7f7" Revision="1" Stencil="System.MyShapes" StencilVersion="1.0"/>
</Control>
</file>

<file path=customXml/item5.xml><?xml version="1.0" encoding="utf-8"?>
<Control xmlns="http://schemas.microsoft.com/VisualStudio/2011/storyboarding/control">
  <Id Name="1c6c6d66-e46c-434a-a59f-9d28ee3d7f0e" Revision="1" Stencil="System.MyShapes" StencilVersion="1.0"/>
</Control>
</file>

<file path=customXml/item6.xml><?xml version="1.0" encoding="utf-8"?>
<Control xmlns="http://schemas.microsoft.com/VisualStudio/2011/storyboarding/control">
  <Id Name="0a9a4825-af60-40dc-88a1-3253f3e0d7f7" Revision="1" Stencil="System.MyShapes" StencilVersion="1.0"/>
</Control>
</file>

<file path=customXml/item7.xml><?xml version="1.0" encoding="utf-8"?>
<Control xmlns="http://schemas.microsoft.com/VisualStudio/2011/storyboarding/control">
  <Id Name="0a9a4825-af60-40dc-88a1-3253f3e0d7f7" Revision="1" Stencil="System.MyShapes" StencilVersion="1.0"/>
</Control>
</file>

<file path=customXml/item8.xml><?xml version="1.0" encoding="utf-8"?>
<Control xmlns="http://schemas.microsoft.com/VisualStudio/2011/storyboarding/control">
  <Id Name="0a9a4825-af60-40dc-88a1-3253f3e0d7f7" Revision="1" Stencil="System.MyShapes" StencilVersion="1.0"/>
</Control>
</file>

<file path=customXml/item9.xml><?xml version="1.0" encoding="utf-8"?>
<Control xmlns="http://schemas.microsoft.com/VisualStudio/2011/storyboarding/control">
  <Id Name="0a9a4825-af60-40dc-88a1-3253f3e0d7f7" Revision="1" Stencil="System.MyShapes" StencilVersion="1.0"/>
</Control>
</file>

<file path=customXml/itemProps1.xml><?xml version="1.0" encoding="utf-8"?>
<ds:datastoreItem xmlns:ds="http://schemas.openxmlformats.org/officeDocument/2006/customXml" ds:itemID="{239C677A-8CE2-4191-BEF7-401A3E8F5087}">
  <ds:schemaRefs>
    <ds:schemaRef ds:uri="http://schemas.microsoft.com/VisualStudio/2011/storyboarding/control"/>
  </ds:schemaRefs>
</ds:datastoreItem>
</file>

<file path=customXml/itemProps10.xml><?xml version="1.0" encoding="utf-8"?>
<ds:datastoreItem xmlns:ds="http://schemas.openxmlformats.org/officeDocument/2006/customXml" ds:itemID="{F0150483-3DC2-4A73-A514-6931B4A25C75}">
  <ds:schemaRefs>
    <ds:schemaRef ds:uri="http://schemas.microsoft.com/VisualStudio/2011/storyboarding/control"/>
  </ds:schemaRefs>
</ds:datastoreItem>
</file>

<file path=customXml/itemProps11.xml><?xml version="1.0" encoding="utf-8"?>
<ds:datastoreItem xmlns:ds="http://schemas.openxmlformats.org/officeDocument/2006/customXml" ds:itemID="{1972E6FF-DB20-4BD4-8AF8-75A8FE04DCB3}">
  <ds:schemaRefs>
    <ds:schemaRef ds:uri="http://schemas.microsoft.com/VisualStudio/2011/storyboarding/control"/>
  </ds:schemaRefs>
</ds:datastoreItem>
</file>

<file path=customXml/itemProps12.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3.xml><?xml version="1.0" encoding="utf-8"?>
<ds:datastoreItem xmlns:ds="http://schemas.openxmlformats.org/officeDocument/2006/customXml" ds:itemID="{C5A68DA7-07C8-4E71-A20D-1D5D7F4357FE}">
  <ds:schemaRefs>
    <ds:schemaRef ds:uri="http://schemas.microsoft.com/VisualStudio/2011/storyboarding/control"/>
  </ds:schemaRefs>
</ds:datastoreItem>
</file>

<file path=customXml/itemProps14.xml><?xml version="1.0" encoding="utf-8"?>
<ds:datastoreItem xmlns:ds="http://schemas.openxmlformats.org/officeDocument/2006/customXml" ds:itemID="{15C20225-3AD0-4F05-9B4E-371AFF676C23}">
  <ds:schemaRefs>
    <ds:schemaRef ds:uri="http://schemas.microsoft.com/VisualStudio/2011/storyboarding/control"/>
  </ds:schemaRefs>
</ds:datastoreItem>
</file>

<file path=customXml/itemProps15.xml><?xml version="1.0" encoding="utf-8"?>
<ds:datastoreItem xmlns:ds="http://schemas.openxmlformats.org/officeDocument/2006/customXml" ds:itemID="{5E863CE9-3026-4E56-A554-3353EB6339DF}">
  <ds:schemaRefs>
    <ds:schemaRef ds:uri="http://schemas.microsoft.com/VisualStudio/2011/storyboarding/control"/>
  </ds:schemaRefs>
</ds:datastoreItem>
</file>

<file path=customXml/itemProps16.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17.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8.xml><?xml version="1.0" encoding="utf-8"?>
<ds:datastoreItem xmlns:ds="http://schemas.openxmlformats.org/officeDocument/2006/customXml" ds:itemID="{E1E04CD9-1D00-45B8-8FE0-AC0796DBAB74}">
  <ds:schemaRefs>
    <ds:schemaRef ds:uri="http://schemas.microsoft.com/VisualStudio/2011/storyboarding/control"/>
  </ds:schemaRefs>
</ds:datastoreItem>
</file>

<file path=customXml/itemProps19.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2.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20.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21.xml><?xml version="1.0" encoding="utf-8"?>
<ds:datastoreItem xmlns:ds="http://schemas.openxmlformats.org/officeDocument/2006/customXml" ds:itemID="{DF4BAF5D-1DA2-49C2-B3DA-284F6F4988FD}">
  <ds:schemaRefs>
    <ds:schemaRef ds:uri="http://schemas.microsoft.com/VisualStudio/2011/storyboarding/control"/>
  </ds:schemaRefs>
</ds:datastoreItem>
</file>

<file path=customXml/itemProps22.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23.xml><?xml version="1.0" encoding="utf-8"?>
<ds:datastoreItem xmlns:ds="http://schemas.openxmlformats.org/officeDocument/2006/customXml" ds:itemID="{1DD23F7D-AFF2-469C-99C2-70BA3133E807}">
  <ds:schemaRefs>
    <ds:schemaRef ds:uri="http://schemas.microsoft.com/VisualStudio/2011/storyboarding/control"/>
  </ds:schemaRefs>
</ds:datastoreItem>
</file>

<file path=customXml/itemProps24.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25.xml><?xml version="1.0" encoding="utf-8"?>
<ds:datastoreItem xmlns:ds="http://schemas.openxmlformats.org/officeDocument/2006/customXml" ds:itemID="{67DCAD00-BE63-4528-9942-B2524FED5A37}">
  <ds:schemaRefs>
    <ds:schemaRef ds:uri="http://schemas.microsoft.com/VisualStudio/2011/storyboarding/control"/>
  </ds:schemaRefs>
</ds:datastoreItem>
</file>

<file path=customXml/itemProps26.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27.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28.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29.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3.xml><?xml version="1.0" encoding="utf-8"?>
<ds:datastoreItem xmlns:ds="http://schemas.openxmlformats.org/officeDocument/2006/customXml" ds:itemID="{303B9252-1F18-42AF-8541-B68D5915AAD8}">
  <ds:schemaRefs>
    <ds:schemaRef ds:uri="http://schemas.microsoft.com/VisualStudio/2011/storyboarding/control"/>
  </ds:schemaRefs>
</ds:datastoreItem>
</file>

<file path=customXml/itemProps30.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31.xml><?xml version="1.0" encoding="utf-8"?>
<ds:datastoreItem xmlns:ds="http://schemas.openxmlformats.org/officeDocument/2006/customXml" ds:itemID="{6B3D268F-B581-4194-8D71-1AB057A35DFF}">
  <ds:schemaRefs>
    <ds:schemaRef ds:uri="http://schemas.microsoft.com/VisualStudio/2011/storyboarding/control"/>
  </ds:schemaRefs>
</ds:datastoreItem>
</file>

<file path=customXml/itemProps32.xml><?xml version="1.0" encoding="utf-8"?>
<ds:datastoreItem xmlns:ds="http://schemas.openxmlformats.org/officeDocument/2006/customXml" ds:itemID="{66F011CF-E549-4B5F-B219-853E9FA9B670}">
  <ds:schemaRefs>
    <ds:schemaRef ds:uri="http://schemas.microsoft.com/VisualStudio/2011/storyboarding/control"/>
  </ds:schemaRefs>
</ds:datastoreItem>
</file>

<file path=customXml/itemProps33.xml><?xml version="1.0" encoding="utf-8"?>
<ds:datastoreItem xmlns:ds="http://schemas.openxmlformats.org/officeDocument/2006/customXml" ds:itemID="{2D484A12-93A3-43D5-8B19-2A5370950BD2}">
  <ds:schemaRefs>
    <ds:schemaRef ds:uri="http://schemas.microsoft.com/VisualStudio/2011/storyboarding/control"/>
  </ds:schemaRefs>
</ds:datastoreItem>
</file>

<file path=customXml/itemProps4.xml><?xml version="1.0" encoding="utf-8"?>
<ds:datastoreItem xmlns:ds="http://schemas.openxmlformats.org/officeDocument/2006/customXml" ds:itemID="{F158B8E8-EAD0-4E24-87A1-B129684EA5C7}">
  <ds:schemaRefs>
    <ds:schemaRef ds:uri="http://schemas.microsoft.com/VisualStudio/2011/storyboarding/control"/>
  </ds:schemaRefs>
</ds:datastoreItem>
</file>

<file path=customXml/itemProps5.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6.xml><?xml version="1.0" encoding="utf-8"?>
<ds:datastoreItem xmlns:ds="http://schemas.openxmlformats.org/officeDocument/2006/customXml" ds:itemID="{EFA14903-D8A7-445D-A48B-964C7CAC896B}">
  <ds:schemaRefs>
    <ds:schemaRef ds:uri="http://schemas.microsoft.com/VisualStudio/2011/storyboarding/control"/>
  </ds:schemaRefs>
</ds:datastoreItem>
</file>

<file path=customXml/itemProps7.xml><?xml version="1.0" encoding="utf-8"?>
<ds:datastoreItem xmlns:ds="http://schemas.openxmlformats.org/officeDocument/2006/customXml" ds:itemID="{07058AA4-8B52-457B-903B-E41E17C6DCA4}">
  <ds:schemaRefs>
    <ds:schemaRef ds:uri="http://schemas.microsoft.com/VisualStudio/2011/storyboarding/control"/>
  </ds:schemaRefs>
</ds:datastoreItem>
</file>

<file path=customXml/itemProps8.xml><?xml version="1.0" encoding="utf-8"?>
<ds:datastoreItem xmlns:ds="http://schemas.openxmlformats.org/officeDocument/2006/customXml" ds:itemID="{1C3573E3-0889-4E0C-AFB7-7DF4BFF9C2A7}">
  <ds:schemaRefs>
    <ds:schemaRef ds:uri="http://schemas.microsoft.com/VisualStudio/2011/storyboarding/control"/>
  </ds:schemaRefs>
</ds:datastoreItem>
</file>

<file path=customXml/itemProps9.xml><?xml version="1.0" encoding="utf-8"?>
<ds:datastoreItem xmlns:ds="http://schemas.openxmlformats.org/officeDocument/2006/customXml" ds:itemID="{FC9C84E5-9BC1-4146-8178-8648145C89BB}">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1883</TotalTime>
  <Words>2292</Words>
  <Application>Microsoft Office PowerPoint</Application>
  <PresentationFormat>Personalizar</PresentationFormat>
  <Paragraphs>273</Paragraphs>
  <Slides>33</Slides>
  <Notes>33</Notes>
  <HiddenSlides>1</HiddenSlides>
  <MMClips>0</MMClips>
  <ScaleCrop>false</ScaleCrop>
  <HeadingPairs>
    <vt:vector size="4" baseType="variant">
      <vt:variant>
        <vt:lpstr>Tema</vt:lpstr>
      </vt:variant>
      <vt:variant>
        <vt:i4>1</vt:i4>
      </vt:variant>
      <vt:variant>
        <vt:lpstr>Títulos de slides</vt:lpstr>
      </vt:variant>
      <vt:variant>
        <vt:i4>33</vt:i4>
      </vt:variant>
    </vt:vector>
  </HeadingPairs>
  <TitlesOfParts>
    <vt:vector size="34" baseType="lpstr">
      <vt:lpstr>Congresso de Patologia</vt:lpstr>
      <vt:lpstr>Digital Slides Seminary</vt:lpstr>
      <vt:lpstr>Disclosure of Relevant Financial Relationships</vt:lpstr>
      <vt:lpstr>Brief Case Presentation</vt:lpstr>
      <vt:lpstr>Brief Case Presentation</vt:lpstr>
      <vt:lpstr>Microscopic Findings</vt:lpstr>
      <vt:lpstr>Slide 6</vt:lpstr>
      <vt:lpstr>Microscopic Findings</vt:lpstr>
      <vt:lpstr>Microscopic Findings</vt:lpstr>
      <vt:lpstr>CK7</vt:lpstr>
      <vt:lpstr>Discussion</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Thrombophilia </vt:lpstr>
      <vt:lpstr>Slide 25</vt:lpstr>
      <vt:lpstr>Inflammatory Bowel Disease + PSVD </vt:lpstr>
      <vt:lpstr>Azathioprine (AZA) </vt:lpstr>
      <vt:lpstr>Brief Case Presentation</vt:lpstr>
      <vt:lpstr>Brief Case Presentation 2  Counterpoint – Acute DILI induced by Azathioprine   </vt:lpstr>
      <vt:lpstr>Microscopic Findings</vt:lpstr>
      <vt:lpstr>Take-Home Messages - PSVD</vt:lpstr>
      <vt:lpstr>References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mara ..</cp:lastModifiedBy>
  <cp:revision>567</cp:revision>
  <dcterms:created xsi:type="dcterms:W3CDTF">2024-02-22T18:43:09Z</dcterms:created>
  <dcterms:modified xsi:type="dcterms:W3CDTF">2024-05-26T20:06:51Z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